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0"/>
  </p:notesMasterIdLst>
  <p:sldIdLst>
    <p:sldId id="256" r:id="rId2"/>
    <p:sldId id="257" r:id="rId3"/>
    <p:sldId id="296" r:id="rId4"/>
    <p:sldId id="262" r:id="rId5"/>
    <p:sldId id="295" r:id="rId6"/>
    <p:sldId id="289" r:id="rId7"/>
    <p:sldId id="299" r:id="rId8"/>
    <p:sldId id="305" r:id="rId9"/>
    <p:sldId id="300" r:id="rId10"/>
    <p:sldId id="298" r:id="rId11"/>
    <p:sldId id="301" r:id="rId12"/>
    <p:sldId id="302" r:id="rId13"/>
    <p:sldId id="290" r:id="rId14"/>
    <p:sldId id="303" r:id="rId15"/>
    <p:sldId id="304" r:id="rId16"/>
    <p:sldId id="306" r:id="rId17"/>
    <p:sldId id="307" r:id="rId18"/>
    <p:sldId id="285" r:id="rId19"/>
  </p:sldIdLst>
  <p:sldSz cx="9144000" cy="5143500" type="screen16x9"/>
  <p:notesSz cx="6858000" cy="9144000"/>
  <p:embeddedFontLst>
    <p:embeddedFont>
      <p:font typeface="Montserrat" panose="00000500000000000000" pitchFamily="2" charset="0"/>
      <p:regular r:id="rId21"/>
      <p:bold r:id="rId22"/>
      <p:italic r:id="rId23"/>
      <p:boldItalic r:id="rId24"/>
    </p:embeddedFont>
    <p:embeddedFont>
      <p:font typeface="Montserrat ExtraBold" panose="00000900000000000000" pitchFamily="2" charset="0"/>
      <p:bold r:id="rId25"/>
      <p:boldItalic r:id="rId26"/>
    </p:embeddedFont>
    <p:embeddedFont>
      <p:font typeface="Montserrat ExtraLight" panose="000003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EA18B9A-ED09-4217-8487-1DEABE2197D5}">
          <p14:sldIdLst>
            <p14:sldId id="256"/>
          </p14:sldIdLst>
        </p14:section>
        <p14:section name="Untitled Section" id="{5959820D-5210-4335-B2C5-66A93E4B3DBD}">
          <p14:sldIdLst>
            <p14:sldId id="257"/>
            <p14:sldId id="296"/>
            <p14:sldId id="262"/>
            <p14:sldId id="295"/>
            <p14:sldId id="289"/>
            <p14:sldId id="299"/>
            <p14:sldId id="305"/>
            <p14:sldId id="300"/>
            <p14:sldId id="298"/>
            <p14:sldId id="301"/>
            <p14:sldId id="302"/>
            <p14:sldId id="290"/>
            <p14:sldId id="303"/>
            <p14:sldId id="304"/>
            <p14:sldId id="306"/>
            <p14:sldId id="307"/>
            <p14:sldId id="28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7DCEAD-6DD2-471F-897E-0DD64B668D45}" v="17" dt="2025-03-14T16:48:02.559"/>
  </p1510:revLst>
</p1510:revInfo>
</file>

<file path=ppt/tableStyles.xml><?xml version="1.0" encoding="utf-8"?>
<a:tblStyleLst xmlns:a="http://schemas.openxmlformats.org/drawingml/2006/main" def="{A747BC3B-15F7-4473-BCA2-0E564B1A8C98}">
  <a:tblStyle styleId="{A747BC3B-15F7-4473-BCA2-0E564B1A8C9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7" d="100"/>
          <a:sy n="97" d="100"/>
        </p:scale>
        <p:origin x="104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microsoft.com/office/2015/10/relationships/revisionInfo" Target="revisionInfo.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jp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13308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C66126A2-CFBA-ACDE-E365-7AA704CEFBF1}"/>
            </a:ext>
          </a:extLst>
        </p:cNvPr>
        <p:cNvGrpSpPr/>
        <p:nvPr/>
      </p:nvGrpSpPr>
      <p:grpSpPr>
        <a:xfrm>
          <a:off x="0" y="0"/>
          <a:ext cx="0" cy="0"/>
          <a:chOff x="0" y="0"/>
          <a:chExt cx="0" cy="0"/>
        </a:xfrm>
      </p:grpSpPr>
      <p:sp>
        <p:nvSpPr>
          <p:cNvPr id="211" name="Google Shape;211;g7290233416_0_12:notes">
            <a:extLst>
              <a:ext uri="{FF2B5EF4-FFF2-40B4-BE49-F238E27FC236}">
                <a16:creationId xmlns:a16="http://schemas.microsoft.com/office/drawing/2014/main" id="{6AF22805-62C7-FF57-5E9F-8ABBB723E5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a:extLst>
              <a:ext uri="{FF2B5EF4-FFF2-40B4-BE49-F238E27FC236}">
                <a16:creationId xmlns:a16="http://schemas.microsoft.com/office/drawing/2014/main" id="{9BB01002-5663-A9A8-02AB-21E591EE28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54781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F8443A51-692A-64D2-4741-E7A1FCC2A501}"/>
            </a:ext>
          </a:extLst>
        </p:cNvPr>
        <p:cNvGrpSpPr/>
        <p:nvPr/>
      </p:nvGrpSpPr>
      <p:grpSpPr>
        <a:xfrm>
          <a:off x="0" y="0"/>
          <a:ext cx="0" cy="0"/>
          <a:chOff x="0" y="0"/>
          <a:chExt cx="0" cy="0"/>
        </a:xfrm>
      </p:grpSpPr>
      <p:sp>
        <p:nvSpPr>
          <p:cNvPr id="211" name="Google Shape;211;g7290233416_0_12:notes">
            <a:extLst>
              <a:ext uri="{FF2B5EF4-FFF2-40B4-BE49-F238E27FC236}">
                <a16:creationId xmlns:a16="http://schemas.microsoft.com/office/drawing/2014/main" id="{9E966042-E501-6DC4-5D1D-A177F758203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a:extLst>
              <a:ext uri="{FF2B5EF4-FFF2-40B4-BE49-F238E27FC236}">
                <a16:creationId xmlns:a16="http://schemas.microsoft.com/office/drawing/2014/main" id="{B9A7F3C2-4EDB-D7EF-7AB5-828133508D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70740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7064A7AB-64B4-B77E-7A18-0D0D730181DE}"/>
            </a:ext>
          </a:extLst>
        </p:cNvPr>
        <p:cNvGrpSpPr/>
        <p:nvPr/>
      </p:nvGrpSpPr>
      <p:grpSpPr>
        <a:xfrm>
          <a:off x="0" y="0"/>
          <a:ext cx="0" cy="0"/>
          <a:chOff x="0" y="0"/>
          <a:chExt cx="0" cy="0"/>
        </a:xfrm>
      </p:grpSpPr>
      <p:sp>
        <p:nvSpPr>
          <p:cNvPr id="211" name="Google Shape;211;g7290233416_0_12:notes">
            <a:extLst>
              <a:ext uri="{FF2B5EF4-FFF2-40B4-BE49-F238E27FC236}">
                <a16:creationId xmlns:a16="http://schemas.microsoft.com/office/drawing/2014/main" id="{AA113853-3BDA-8A40-C6CB-8178DDEE81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a:extLst>
              <a:ext uri="{FF2B5EF4-FFF2-40B4-BE49-F238E27FC236}">
                <a16:creationId xmlns:a16="http://schemas.microsoft.com/office/drawing/2014/main" id="{69297C7F-83C5-1AD9-EA5B-0217C018F03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97731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0FAAA8DD-907E-3112-B927-A82BD199AF36}"/>
            </a:ext>
          </a:extLst>
        </p:cNvPr>
        <p:cNvGrpSpPr/>
        <p:nvPr/>
      </p:nvGrpSpPr>
      <p:grpSpPr>
        <a:xfrm>
          <a:off x="0" y="0"/>
          <a:ext cx="0" cy="0"/>
          <a:chOff x="0" y="0"/>
          <a:chExt cx="0" cy="0"/>
        </a:xfrm>
      </p:grpSpPr>
      <p:sp>
        <p:nvSpPr>
          <p:cNvPr id="211" name="Google Shape;211;g7290233416_0_12:notes">
            <a:extLst>
              <a:ext uri="{FF2B5EF4-FFF2-40B4-BE49-F238E27FC236}">
                <a16:creationId xmlns:a16="http://schemas.microsoft.com/office/drawing/2014/main" id="{18915029-B8F5-85FA-F298-7B95677E42F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a:extLst>
              <a:ext uri="{FF2B5EF4-FFF2-40B4-BE49-F238E27FC236}">
                <a16:creationId xmlns:a16="http://schemas.microsoft.com/office/drawing/2014/main" id="{C343BDCB-E0E2-2B2B-5612-ACDC37F8C9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33980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8"/>
        <p:cNvGrpSpPr/>
        <p:nvPr/>
      </p:nvGrpSpPr>
      <p:grpSpPr>
        <a:xfrm>
          <a:off x="0" y="0"/>
          <a:ext cx="0" cy="0"/>
          <a:chOff x="0" y="0"/>
          <a:chExt cx="0" cy="0"/>
        </a:xfrm>
      </p:grpSpPr>
      <p:sp>
        <p:nvSpPr>
          <p:cNvPr id="2149" name="Google Shape;2149;g7f9262ee2f_0_26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0" name="Google Shape;2150;g7f9262ee2f_0_26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E198F223-3CA6-3BD9-FBE5-5C091A7E922F}"/>
            </a:ext>
          </a:extLst>
        </p:cNvPr>
        <p:cNvGrpSpPr/>
        <p:nvPr/>
      </p:nvGrpSpPr>
      <p:grpSpPr>
        <a:xfrm>
          <a:off x="0" y="0"/>
          <a:ext cx="0" cy="0"/>
          <a:chOff x="0" y="0"/>
          <a:chExt cx="0" cy="0"/>
        </a:xfrm>
      </p:grpSpPr>
      <p:sp>
        <p:nvSpPr>
          <p:cNvPr id="211" name="Google Shape;211;g7290233416_0_12:notes">
            <a:extLst>
              <a:ext uri="{FF2B5EF4-FFF2-40B4-BE49-F238E27FC236}">
                <a16:creationId xmlns:a16="http://schemas.microsoft.com/office/drawing/2014/main" id="{7C90E513-CCA6-A794-4906-0BCDF9D9D52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a:extLst>
              <a:ext uri="{FF2B5EF4-FFF2-40B4-BE49-F238E27FC236}">
                <a16:creationId xmlns:a16="http://schemas.microsoft.com/office/drawing/2014/main" id="{744FC1F8-F444-BD82-2EDF-F95570FD95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40636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3"/>
        <p:cNvGrpSpPr/>
        <p:nvPr/>
      </p:nvGrpSpPr>
      <p:grpSpPr>
        <a:xfrm>
          <a:off x="0" y="0"/>
          <a:ext cx="0" cy="0"/>
          <a:chOff x="0" y="0"/>
          <a:chExt cx="0" cy="0"/>
        </a:xfrm>
      </p:grpSpPr>
      <p:sp>
        <p:nvSpPr>
          <p:cNvPr id="2194" name="Google Shape;2194;g7f9262ee2f_0_12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5" name="Google Shape;2195;g7f9262ee2f_0_12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3">
          <a:extLst>
            <a:ext uri="{FF2B5EF4-FFF2-40B4-BE49-F238E27FC236}">
              <a16:creationId xmlns:a16="http://schemas.microsoft.com/office/drawing/2014/main" id="{DB768ABB-39B8-6678-EBB9-FC46EFBFE838}"/>
            </a:ext>
          </a:extLst>
        </p:cNvPr>
        <p:cNvGrpSpPr/>
        <p:nvPr/>
      </p:nvGrpSpPr>
      <p:grpSpPr>
        <a:xfrm>
          <a:off x="0" y="0"/>
          <a:ext cx="0" cy="0"/>
          <a:chOff x="0" y="0"/>
          <a:chExt cx="0" cy="0"/>
        </a:xfrm>
      </p:grpSpPr>
      <p:sp>
        <p:nvSpPr>
          <p:cNvPr id="2194" name="Google Shape;2194;g7f9262ee2f_0_12262:notes">
            <a:extLst>
              <a:ext uri="{FF2B5EF4-FFF2-40B4-BE49-F238E27FC236}">
                <a16:creationId xmlns:a16="http://schemas.microsoft.com/office/drawing/2014/main" id="{13D36D39-2528-5195-6A96-1A32168199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5" name="Google Shape;2195;g7f9262ee2f_0_12262:notes">
            <a:extLst>
              <a:ext uri="{FF2B5EF4-FFF2-40B4-BE49-F238E27FC236}">
                <a16:creationId xmlns:a16="http://schemas.microsoft.com/office/drawing/2014/main" id="{E54D4DCF-11D9-1F3B-2B93-167E897959A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822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3">
          <a:extLst>
            <a:ext uri="{FF2B5EF4-FFF2-40B4-BE49-F238E27FC236}">
              <a16:creationId xmlns:a16="http://schemas.microsoft.com/office/drawing/2014/main" id="{C33D941E-952F-3A7A-4C99-1BDA361524EC}"/>
            </a:ext>
          </a:extLst>
        </p:cNvPr>
        <p:cNvGrpSpPr/>
        <p:nvPr/>
      </p:nvGrpSpPr>
      <p:grpSpPr>
        <a:xfrm>
          <a:off x="0" y="0"/>
          <a:ext cx="0" cy="0"/>
          <a:chOff x="0" y="0"/>
          <a:chExt cx="0" cy="0"/>
        </a:xfrm>
      </p:grpSpPr>
      <p:sp>
        <p:nvSpPr>
          <p:cNvPr id="2194" name="Google Shape;2194;g7f9262ee2f_0_12262:notes">
            <a:extLst>
              <a:ext uri="{FF2B5EF4-FFF2-40B4-BE49-F238E27FC236}">
                <a16:creationId xmlns:a16="http://schemas.microsoft.com/office/drawing/2014/main" id="{C8D6E5D3-DD9C-C1CF-527F-D5179E16FF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5" name="Google Shape;2195;g7f9262ee2f_0_12262:notes">
            <a:extLst>
              <a:ext uri="{FF2B5EF4-FFF2-40B4-BE49-F238E27FC236}">
                <a16:creationId xmlns:a16="http://schemas.microsoft.com/office/drawing/2014/main" id="{C3EEE7B9-1CE1-4077-A3A2-200082F39E6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9552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3">
          <a:extLst>
            <a:ext uri="{FF2B5EF4-FFF2-40B4-BE49-F238E27FC236}">
              <a16:creationId xmlns:a16="http://schemas.microsoft.com/office/drawing/2014/main" id="{D25EE682-E838-A6B5-4B78-A533483ABEDC}"/>
            </a:ext>
          </a:extLst>
        </p:cNvPr>
        <p:cNvGrpSpPr/>
        <p:nvPr/>
      </p:nvGrpSpPr>
      <p:grpSpPr>
        <a:xfrm>
          <a:off x="0" y="0"/>
          <a:ext cx="0" cy="0"/>
          <a:chOff x="0" y="0"/>
          <a:chExt cx="0" cy="0"/>
        </a:xfrm>
      </p:grpSpPr>
      <p:sp>
        <p:nvSpPr>
          <p:cNvPr id="2194" name="Google Shape;2194;g7f9262ee2f_0_12262:notes">
            <a:extLst>
              <a:ext uri="{FF2B5EF4-FFF2-40B4-BE49-F238E27FC236}">
                <a16:creationId xmlns:a16="http://schemas.microsoft.com/office/drawing/2014/main" id="{D5A4DFD9-AA98-ADF4-4D04-7CE8F6055B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5" name="Google Shape;2195;g7f9262ee2f_0_12262:notes">
            <a:extLst>
              <a:ext uri="{FF2B5EF4-FFF2-40B4-BE49-F238E27FC236}">
                <a16:creationId xmlns:a16="http://schemas.microsoft.com/office/drawing/2014/main" id="{E09C12CA-FF0F-74D6-28CA-F25D7F04A79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2937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3">
          <a:extLst>
            <a:ext uri="{FF2B5EF4-FFF2-40B4-BE49-F238E27FC236}">
              <a16:creationId xmlns:a16="http://schemas.microsoft.com/office/drawing/2014/main" id="{797F69E8-2E4D-D4B9-DE8C-D4F74CA23B7B}"/>
            </a:ext>
          </a:extLst>
        </p:cNvPr>
        <p:cNvGrpSpPr/>
        <p:nvPr/>
      </p:nvGrpSpPr>
      <p:grpSpPr>
        <a:xfrm>
          <a:off x="0" y="0"/>
          <a:ext cx="0" cy="0"/>
          <a:chOff x="0" y="0"/>
          <a:chExt cx="0" cy="0"/>
        </a:xfrm>
      </p:grpSpPr>
      <p:sp>
        <p:nvSpPr>
          <p:cNvPr id="2194" name="Google Shape;2194;g7f9262ee2f_0_12262:notes">
            <a:extLst>
              <a:ext uri="{FF2B5EF4-FFF2-40B4-BE49-F238E27FC236}">
                <a16:creationId xmlns:a16="http://schemas.microsoft.com/office/drawing/2014/main" id="{DAB3D708-023F-4E17-1EFC-5D51C1CB315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5" name="Google Shape;2195;g7f9262ee2f_0_12262:notes">
            <a:extLst>
              <a:ext uri="{FF2B5EF4-FFF2-40B4-BE49-F238E27FC236}">
                <a16:creationId xmlns:a16="http://schemas.microsoft.com/office/drawing/2014/main" id="{3AE64560-C40A-2AD8-1148-82E9C14CD1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97750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p:cSld name="SECTION_HEADER_2">
    <p:bg>
      <p:bgPr>
        <a:blipFill>
          <a:blip r:embed="rId2">
            <a:alphaModFix/>
          </a:blip>
          <a:stretch>
            <a:fillRect/>
          </a:stretch>
        </a:blipFill>
        <a:effectLst/>
      </p:bgPr>
    </p:bg>
    <p:spTree>
      <p:nvGrpSpPr>
        <p:cNvPr id="1" name="Shape 141"/>
        <p:cNvGrpSpPr/>
        <p:nvPr/>
      </p:nvGrpSpPr>
      <p:grpSpPr>
        <a:xfrm>
          <a:off x="0" y="0"/>
          <a:ext cx="0" cy="0"/>
          <a:chOff x="0" y="0"/>
          <a:chExt cx="0" cy="0"/>
        </a:xfrm>
      </p:grpSpPr>
      <p:sp>
        <p:nvSpPr>
          <p:cNvPr id="142" name="Google Shape;142;p32"/>
          <p:cNvSpPr txBox="1">
            <a:spLocks noGrp="1"/>
          </p:cNvSpPr>
          <p:nvPr>
            <p:ph type="title"/>
          </p:nvPr>
        </p:nvSpPr>
        <p:spPr>
          <a:xfrm>
            <a:off x="2062800" y="2442050"/>
            <a:ext cx="5018400" cy="598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43" name="Google Shape;143;p32"/>
          <p:cNvSpPr txBox="1">
            <a:spLocks noGrp="1"/>
          </p:cNvSpPr>
          <p:nvPr>
            <p:ph type="subTitle" idx="1"/>
          </p:nvPr>
        </p:nvSpPr>
        <p:spPr>
          <a:xfrm>
            <a:off x="2896500" y="3391325"/>
            <a:ext cx="3351000" cy="119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list">
  <p:cSld name="TITLE_AND_TWO_COLUMNS_1">
    <p:bg>
      <p:bgPr>
        <a:blipFill>
          <a:blip r:embed="rId2">
            <a:alphaModFix/>
          </a:blip>
          <a:stretch>
            <a:fillRect/>
          </a:stretch>
        </a:blipFill>
        <a:effectLst/>
      </p:bgPr>
    </p:bg>
    <p:spTree>
      <p:nvGrpSpPr>
        <p:cNvPr id="1" name="Shape 151"/>
        <p:cNvGrpSpPr/>
        <p:nvPr/>
      </p:nvGrpSpPr>
      <p:grpSpPr>
        <a:xfrm>
          <a:off x="0" y="0"/>
          <a:ext cx="0" cy="0"/>
          <a:chOff x="0" y="0"/>
          <a:chExt cx="0" cy="0"/>
        </a:xfrm>
      </p:grpSpPr>
      <p:sp>
        <p:nvSpPr>
          <p:cNvPr id="152" name="Google Shape;152;p3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53" name="Google Shape;153;p35"/>
          <p:cNvSpPr txBox="1">
            <a:spLocks noGrp="1"/>
          </p:cNvSpPr>
          <p:nvPr>
            <p:ph type="body" idx="1"/>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8" r:id="rId4"/>
    <p:sldLayoutId id="2147483659" r:id="rId5"/>
    <p:sldLayoutId id="2147483678" r:id="rId6"/>
    <p:sldLayoutId id="2147483681"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doi.org/10.1007/978-981-19-3679-1_1"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doi.org/10.1007/978-981-19-8865-3_9"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1804416" y="412136"/>
            <a:ext cx="5163684" cy="1754722"/>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US" dirty="0"/>
              <a:t>Voice-Enabled Text Reader for Visually Impaired</a:t>
            </a:r>
            <a:endParaRPr dirty="0"/>
          </a:p>
        </p:txBody>
      </p:sp>
      <p:sp>
        <p:nvSpPr>
          <p:cNvPr id="163" name="Google Shape;163;p38"/>
          <p:cNvSpPr txBox="1">
            <a:spLocks noGrp="1"/>
          </p:cNvSpPr>
          <p:nvPr>
            <p:ph type="subTitle" idx="1"/>
          </p:nvPr>
        </p:nvSpPr>
        <p:spPr>
          <a:xfrm>
            <a:off x="2175900" y="2167688"/>
            <a:ext cx="1452240" cy="4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Mentor:</a:t>
            </a:r>
            <a:endParaRPr sz="2000" dirty="0"/>
          </a:p>
        </p:txBody>
      </p:sp>
      <p:sp>
        <p:nvSpPr>
          <p:cNvPr id="164" name="Google Shape;164;p38"/>
          <p:cNvSpPr txBox="1">
            <a:spLocks noGrp="1"/>
          </p:cNvSpPr>
          <p:nvPr>
            <p:ph type="ctrTitle"/>
          </p:nvPr>
        </p:nvSpPr>
        <p:spPr>
          <a:xfrm>
            <a:off x="2783154" y="2666523"/>
            <a:ext cx="3260700"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l" rtl="0">
              <a:spcBef>
                <a:spcPts val="0"/>
              </a:spcBef>
              <a:spcAft>
                <a:spcPts val="0"/>
              </a:spcAft>
              <a:buNone/>
            </a:pPr>
            <a:r>
              <a:rPr lang="en" sz="1600" b="0" dirty="0">
                <a:latin typeface="Montserrat ExtraLight"/>
                <a:ea typeface="Montserrat ExtraLight"/>
                <a:cs typeface="Montserrat ExtraLight"/>
                <a:sym typeface="Montserrat ExtraLight"/>
              </a:rPr>
              <a:t>Dr. V. Mohan</a:t>
            </a:r>
            <a:endParaRPr sz="1600" b="0" dirty="0">
              <a:latin typeface="Montserrat ExtraLight"/>
              <a:ea typeface="Montserrat ExtraLight"/>
              <a:cs typeface="Montserrat ExtraLight"/>
              <a:sym typeface="Montserrat ExtraLight"/>
            </a:endParaRPr>
          </a:p>
        </p:txBody>
      </p:sp>
      <p:sp>
        <p:nvSpPr>
          <p:cNvPr id="2" name="Google Shape;163;p38">
            <a:extLst>
              <a:ext uri="{FF2B5EF4-FFF2-40B4-BE49-F238E27FC236}">
                <a16:creationId xmlns:a16="http://schemas.microsoft.com/office/drawing/2014/main" id="{6E295D59-601D-0DA2-3AE3-3FB3AF4576C9}"/>
              </a:ext>
            </a:extLst>
          </p:cNvPr>
          <p:cNvSpPr txBox="1">
            <a:spLocks/>
          </p:cNvSpPr>
          <p:nvPr/>
        </p:nvSpPr>
        <p:spPr>
          <a:xfrm>
            <a:off x="2175900" y="3131638"/>
            <a:ext cx="5055600" cy="46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lt1"/>
              </a:buClr>
              <a:buSzPts val="1800"/>
              <a:buFont typeface="Montserrat"/>
              <a:buNone/>
              <a:defRPr sz="1800" b="0" i="0" u="none" strike="noStrike" cap="none">
                <a:solidFill>
                  <a:schemeClr val="lt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lt1"/>
              </a:buClr>
              <a:buSzPts val="1800"/>
              <a:buFont typeface="Montserrat"/>
              <a:buNone/>
              <a:defRPr sz="1800" b="0" i="0" u="none" strike="noStrike" cap="none">
                <a:solidFill>
                  <a:schemeClr val="lt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lt1"/>
              </a:buClr>
              <a:buSzPts val="1800"/>
              <a:buFont typeface="Montserrat"/>
              <a:buNone/>
              <a:defRPr sz="1800" b="0" i="0" u="none" strike="noStrike" cap="none">
                <a:solidFill>
                  <a:schemeClr val="lt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lt1"/>
              </a:buClr>
              <a:buSzPts val="1800"/>
              <a:buFont typeface="Montserrat"/>
              <a:buNone/>
              <a:defRPr sz="1800" b="0" i="0" u="none" strike="noStrike" cap="none">
                <a:solidFill>
                  <a:schemeClr val="lt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lt1"/>
              </a:buClr>
              <a:buSzPts val="1800"/>
              <a:buFont typeface="Montserrat"/>
              <a:buNone/>
              <a:defRPr sz="1800" b="0" i="0" u="none" strike="noStrike" cap="none">
                <a:solidFill>
                  <a:schemeClr val="lt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lt1"/>
              </a:buClr>
              <a:buSzPts val="1800"/>
              <a:buFont typeface="Montserrat"/>
              <a:buNone/>
              <a:defRPr sz="1800" b="0" i="0" u="none" strike="noStrike" cap="none">
                <a:solidFill>
                  <a:schemeClr val="lt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lt1"/>
              </a:buClr>
              <a:buSzPts val="1800"/>
              <a:buFont typeface="Montserrat"/>
              <a:buNone/>
              <a:defRPr sz="1800" b="0" i="0" u="none" strike="noStrike" cap="none">
                <a:solidFill>
                  <a:schemeClr val="lt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lt1"/>
              </a:buClr>
              <a:buSzPts val="1800"/>
              <a:buFont typeface="Montserrat"/>
              <a:buNone/>
              <a:defRPr sz="1800" b="0" i="0" u="none" strike="noStrike" cap="none">
                <a:solidFill>
                  <a:schemeClr val="lt1"/>
                </a:solidFill>
                <a:latin typeface="Montserrat"/>
                <a:ea typeface="Montserrat"/>
                <a:cs typeface="Montserrat"/>
                <a:sym typeface="Montserrat"/>
              </a:defRPr>
            </a:lvl9pPr>
          </a:lstStyle>
          <a:p>
            <a:pPr marL="0" indent="0" algn="l"/>
            <a:r>
              <a:rPr lang="en-IN" sz="2000" dirty="0"/>
              <a:t>Team members:</a:t>
            </a:r>
          </a:p>
        </p:txBody>
      </p:sp>
      <p:sp>
        <p:nvSpPr>
          <p:cNvPr id="3" name="Google Shape;164;p38">
            <a:extLst>
              <a:ext uri="{FF2B5EF4-FFF2-40B4-BE49-F238E27FC236}">
                <a16:creationId xmlns:a16="http://schemas.microsoft.com/office/drawing/2014/main" id="{F044D087-EB40-2264-9125-918CE2729505}"/>
              </a:ext>
            </a:extLst>
          </p:cNvPr>
          <p:cNvSpPr txBox="1">
            <a:spLocks/>
          </p:cNvSpPr>
          <p:nvPr/>
        </p:nvSpPr>
        <p:spPr>
          <a:xfrm>
            <a:off x="2783154" y="3597168"/>
            <a:ext cx="4184946" cy="1123844"/>
          </a:xfrm>
          <a:prstGeom prst="rect">
            <a:avLst/>
          </a:prstGeom>
          <a:noFill/>
          <a:ln>
            <a:noFill/>
          </a:ln>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Montserrat ExtraBold"/>
              <a:buNone/>
              <a:defRPr sz="3600" b="1"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3600"/>
              <a:buFont typeface="Montserrat"/>
              <a:buNone/>
              <a:defRPr sz="36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3600"/>
              <a:buFont typeface="Montserrat"/>
              <a:buNone/>
              <a:defRPr sz="36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3600"/>
              <a:buFont typeface="Montserrat"/>
              <a:buNone/>
              <a:defRPr sz="36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3600"/>
              <a:buFont typeface="Montserrat"/>
              <a:buNone/>
              <a:defRPr sz="36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3600"/>
              <a:buFont typeface="Montserrat"/>
              <a:buNone/>
              <a:defRPr sz="36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3600"/>
              <a:buFont typeface="Montserrat"/>
              <a:buNone/>
              <a:defRPr sz="36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3600"/>
              <a:buFont typeface="Montserrat"/>
              <a:buNone/>
              <a:defRPr sz="36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3600"/>
              <a:buFont typeface="Montserrat"/>
              <a:buNone/>
              <a:defRPr sz="3600" b="1" i="0" u="none" strike="noStrike" cap="none">
                <a:solidFill>
                  <a:schemeClr val="lt1"/>
                </a:solidFill>
                <a:latin typeface="Montserrat"/>
                <a:ea typeface="Montserrat"/>
                <a:cs typeface="Montserrat"/>
                <a:sym typeface="Montserrat"/>
              </a:defRPr>
            </a:lvl9pPr>
          </a:lstStyle>
          <a:p>
            <a:pPr algn="l"/>
            <a:r>
              <a:rPr lang="pt-BR" sz="1600" b="0" dirty="0">
                <a:latin typeface="Montserrat ExtraLight"/>
                <a:ea typeface="Montserrat ExtraLight"/>
                <a:cs typeface="Montserrat ExtraLight"/>
                <a:sym typeface="Montserrat ExtraLight"/>
              </a:rPr>
              <a:t>1. Balaji S D	      - 813821106013</a:t>
            </a:r>
          </a:p>
          <a:p>
            <a:pPr algn="l"/>
            <a:r>
              <a:rPr lang="pt-BR" sz="1600" b="0" dirty="0">
                <a:latin typeface="Montserrat ExtraLight"/>
                <a:ea typeface="Montserrat ExtraLight"/>
                <a:cs typeface="Montserrat ExtraLight"/>
                <a:sym typeface="Montserrat ExtraLight"/>
              </a:rPr>
              <a:t>2. Bharani Dharan K   - 813821106015</a:t>
            </a:r>
          </a:p>
          <a:p>
            <a:pPr algn="l"/>
            <a:r>
              <a:rPr lang="pt-BR" sz="1600" b="0" dirty="0">
                <a:latin typeface="Montserrat ExtraLight"/>
                <a:ea typeface="Montserrat ExtraLight"/>
                <a:cs typeface="Montserrat ExtraLight"/>
                <a:sym typeface="Montserrat ExtraLight"/>
              </a:rPr>
              <a:t>3. Divakaran J	      - 813821106022</a:t>
            </a:r>
          </a:p>
          <a:p>
            <a:pPr algn="l"/>
            <a:r>
              <a:rPr lang="pt-BR" sz="1600" b="0" dirty="0">
                <a:latin typeface="Montserrat ExtraLight"/>
                <a:ea typeface="Montserrat ExtraLight"/>
                <a:cs typeface="Montserrat ExtraLight"/>
                <a:sym typeface="Montserrat ExtraLight"/>
              </a:rPr>
              <a:t>4. Guru Venkatesh S   - 813821106036</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96">
          <a:extLst>
            <a:ext uri="{FF2B5EF4-FFF2-40B4-BE49-F238E27FC236}">
              <a16:creationId xmlns:a16="http://schemas.microsoft.com/office/drawing/2014/main" id="{2FDE1BD2-1D28-9F19-A1F6-7F43BC22CCB1}"/>
            </a:ext>
          </a:extLst>
        </p:cNvPr>
        <p:cNvGrpSpPr/>
        <p:nvPr/>
      </p:nvGrpSpPr>
      <p:grpSpPr>
        <a:xfrm>
          <a:off x="0" y="0"/>
          <a:ext cx="0" cy="0"/>
          <a:chOff x="0" y="0"/>
          <a:chExt cx="0" cy="0"/>
        </a:xfrm>
      </p:grpSpPr>
      <p:sp>
        <p:nvSpPr>
          <p:cNvPr id="3" name="Google Shape;214;p44">
            <a:extLst>
              <a:ext uri="{FF2B5EF4-FFF2-40B4-BE49-F238E27FC236}">
                <a16:creationId xmlns:a16="http://schemas.microsoft.com/office/drawing/2014/main" id="{D5904EF7-473A-E6CA-4703-41C3C0847548}"/>
              </a:ext>
            </a:extLst>
          </p:cNvPr>
          <p:cNvSpPr txBox="1">
            <a:spLocks/>
          </p:cNvSpPr>
          <p:nvPr/>
        </p:nvSpPr>
        <p:spPr>
          <a:xfrm>
            <a:off x="938500" y="445025"/>
            <a:ext cx="4629300" cy="941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400" dirty="0">
                <a:solidFill>
                  <a:schemeClr val="accent1">
                    <a:lumMod val="75000"/>
                  </a:schemeClr>
                </a:solidFill>
                <a:latin typeface="Montserrat ExtraBold" panose="00000900000000000000" pitchFamily="2" charset="0"/>
              </a:rPr>
              <a:t>Result: </a:t>
            </a:r>
          </a:p>
        </p:txBody>
      </p:sp>
      <p:cxnSp>
        <p:nvCxnSpPr>
          <p:cNvPr id="4" name="Google Shape;216;p44">
            <a:extLst>
              <a:ext uri="{FF2B5EF4-FFF2-40B4-BE49-F238E27FC236}">
                <a16:creationId xmlns:a16="http://schemas.microsoft.com/office/drawing/2014/main" id="{DC997B60-BE2E-0232-DD8D-BE72D755C6E0}"/>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 name="Picture 1">
            <a:extLst>
              <a:ext uri="{FF2B5EF4-FFF2-40B4-BE49-F238E27FC236}">
                <a16:creationId xmlns:a16="http://schemas.microsoft.com/office/drawing/2014/main" id="{DCC18CC5-D829-6914-81B6-59EFAFDFE3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7698" y="1090317"/>
            <a:ext cx="5823585" cy="1818005"/>
          </a:xfrm>
          <a:prstGeom prst="rect">
            <a:avLst/>
          </a:prstGeom>
        </p:spPr>
      </p:pic>
      <p:pic>
        <p:nvPicPr>
          <p:cNvPr id="5" name="Picture 4">
            <a:extLst>
              <a:ext uri="{FF2B5EF4-FFF2-40B4-BE49-F238E27FC236}">
                <a16:creationId xmlns:a16="http://schemas.microsoft.com/office/drawing/2014/main" id="{ED77581C-9F55-DAF9-2A2B-859C5524BF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07699" y="3090104"/>
            <a:ext cx="5823585" cy="1818005"/>
          </a:xfrm>
          <a:prstGeom prst="rect">
            <a:avLst/>
          </a:prstGeom>
        </p:spPr>
      </p:pic>
      <p:sp>
        <p:nvSpPr>
          <p:cNvPr id="6" name="Text Placeholder 2">
            <a:extLst>
              <a:ext uri="{FF2B5EF4-FFF2-40B4-BE49-F238E27FC236}">
                <a16:creationId xmlns:a16="http://schemas.microsoft.com/office/drawing/2014/main" id="{8FE75D48-A024-FF18-3796-642691053F16}"/>
              </a:ext>
            </a:extLst>
          </p:cNvPr>
          <p:cNvSpPr>
            <a:spLocks noGrp="1"/>
          </p:cNvSpPr>
          <p:nvPr>
            <p:ph type="body" idx="1"/>
          </p:nvPr>
        </p:nvSpPr>
        <p:spPr>
          <a:xfrm>
            <a:off x="482495" y="1739124"/>
            <a:ext cx="2481208" cy="520390"/>
          </a:xfrm>
        </p:spPr>
        <p:txBody>
          <a:bodyPr/>
          <a:lstStyle/>
          <a:p>
            <a:pPr marL="139700" indent="0">
              <a:buNone/>
            </a:pPr>
            <a:r>
              <a:rPr lang="en-US" dirty="0"/>
              <a:t>Sample Images:</a:t>
            </a:r>
            <a:endParaRPr lang="en-IN" dirty="0"/>
          </a:p>
        </p:txBody>
      </p:sp>
      <p:sp>
        <p:nvSpPr>
          <p:cNvPr id="7" name="Text Placeholder 2">
            <a:extLst>
              <a:ext uri="{FF2B5EF4-FFF2-40B4-BE49-F238E27FC236}">
                <a16:creationId xmlns:a16="http://schemas.microsoft.com/office/drawing/2014/main" id="{ADF9DA75-AED1-EA68-B611-75A695420B16}"/>
              </a:ext>
            </a:extLst>
          </p:cNvPr>
          <p:cNvSpPr txBox="1">
            <a:spLocks/>
          </p:cNvSpPr>
          <p:nvPr/>
        </p:nvSpPr>
        <p:spPr>
          <a:xfrm>
            <a:off x="482495" y="3738911"/>
            <a:ext cx="1933603" cy="5203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139700" indent="0">
              <a:buFont typeface="Montserrat"/>
              <a:buNone/>
            </a:pPr>
            <a:r>
              <a:rPr lang="en-US" dirty="0"/>
              <a:t>Easy OCR processed image:</a:t>
            </a:r>
            <a:endParaRPr lang="en-IN" dirty="0"/>
          </a:p>
        </p:txBody>
      </p:sp>
    </p:spTree>
    <p:extLst>
      <p:ext uri="{BB962C8B-B14F-4D97-AF65-F5344CB8AC3E}">
        <p14:creationId xmlns:p14="http://schemas.microsoft.com/office/powerpoint/2010/main" val="18580081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96">
          <a:extLst>
            <a:ext uri="{FF2B5EF4-FFF2-40B4-BE49-F238E27FC236}">
              <a16:creationId xmlns:a16="http://schemas.microsoft.com/office/drawing/2014/main" id="{35FC6A8D-E356-2800-FEEC-EC9C47DDE42C}"/>
            </a:ext>
          </a:extLst>
        </p:cNvPr>
        <p:cNvGrpSpPr/>
        <p:nvPr/>
      </p:nvGrpSpPr>
      <p:grpSpPr>
        <a:xfrm>
          <a:off x="0" y="0"/>
          <a:ext cx="0" cy="0"/>
          <a:chOff x="0" y="0"/>
          <a:chExt cx="0" cy="0"/>
        </a:xfrm>
      </p:grpSpPr>
      <p:sp>
        <p:nvSpPr>
          <p:cNvPr id="3" name="Google Shape;214;p44">
            <a:extLst>
              <a:ext uri="{FF2B5EF4-FFF2-40B4-BE49-F238E27FC236}">
                <a16:creationId xmlns:a16="http://schemas.microsoft.com/office/drawing/2014/main" id="{26AFD3D1-2B94-A371-6D86-FF6C556AF661}"/>
              </a:ext>
            </a:extLst>
          </p:cNvPr>
          <p:cNvSpPr txBox="1">
            <a:spLocks/>
          </p:cNvSpPr>
          <p:nvPr/>
        </p:nvSpPr>
        <p:spPr>
          <a:xfrm>
            <a:off x="938499" y="445025"/>
            <a:ext cx="7551295" cy="941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400" dirty="0">
                <a:solidFill>
                  <a:schemeClr val="accent1">
                    <a:lumMod val="75000"/>
                  </a:schemeClr>
                </a:solidFill>
                <a:latin typeface="Montserrat ExtraBold" panose="00000900000000000000" pitchFamily="2" charset="0"/>
              </a:rPr>
              <a:t>Accuracy and performance of </a:t>
            </a:r>
            <a:r>
              <a:rPr lang="en-IN" sz="2400" dirty="0" err="1">
                <a:solidFill>
                  <a:schemeClr val="accent1">
                    <a:lumMod val="75000"/>
                  </a:schemeClr>
                </a:solidFill>
                <a:latin typeface="Montserrat ExtraBold" panose="00000900000000000000" pitchFamily="2" charset="0"/>
              </a:rPr>
              <a:t>EasyOCR</a:t>
            </a:r>
            <a:r>
              <a:rPr lang="en-IN" sz="2400" dirty="0">
                <a:solidFill>
                  <a:schemeClr val="accent1">
                    <a:lumMod val="75000"/>
                  </a:schemeClr>
                </a:solidFill>
                <a:latin typeface="Montserrat ExtraBold" panose="00000900000000000000" pitchFamily="2" charset="0"/>
              </a:rPr>
              <a:t> for different languages</a:t>
            </a:r>
          </a:p>
        </p:txBody>
      </p:sp>
      <p:cxnSp>
        <p:nvCxnSpPr>
          <p:cNvPr id="4" name="Google Shape;216;p44">
            <a:extLst>
              <a:ext uri="{FF2B5EF4-FFF2-40B4-BE49-F238E27FC236}">
                <a16:creationId xmlns:a16="http://schemas.microsoft.com/office/drawing/2014/main" id="{F6C47317-8CD3-0678-6EFC-C9D4B3981C09}"/>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graphicFrame>
        <p:nvGraphicFramePr>
          <p:cNvPr id="2" name="Table 1">
            <a:extLst>
              <a:ext uri="{FF2B5EF4-FFF2-40B4-BE49-F238E27FC236}">
                <a16:creationId xmlns:a16="http://schemas.microsoft.com/office/drawing/2014/main" id="{507098C0-F708-1705-066B-A551EF923666}"/>
              </a:ext>
            </a:extLst>
          </p:cNvPr>
          <p:cNvGraphicFramePr>
            <a:graphicFrameLocks noGrp="1"/>
          </p:cNvGraphicFramePr>
          <p:nvPr>
            <p:extLst>
              <p:ext uri="{D42A27DB-BD31-4B8C-83A1-F6EECF244321}">
                <p14:modId xmlns:p14="http://schemas.microsoft.com/office/powerpoint/2010/main" val="1771536246"/>
              </p:ext>
            </p:extLst>
          </p:nvPr>
        </p:nvGraphicFramePr>
        <p:xfrm>
          <a:off x="1026200" y="1417426"/>
          <a:ext cx="7551296" cy="2339649"/>
        </p:xfrm>
        <a:graphic>
          <a:graphicData uri="http://schemas.openxmlformats.org/drawingml/2006/table">
            <a:tbl>
              <a:tblPr firstRow="1" firstCol="1" bandRow="1">
                <a:tableStyleId>{A747BC3B-15F7-4473-BCA2-0E564B1A8C98}</a:tableStyleId>
              </a:tblPr>
              <a:tblGrid>
                <a:gridCol w="1887824">
                  <a:extLst>
                    <a:ext uri="{9D8B030D-6E8A-4147-A177-3AD203B41FA5}">
                      <a16:colId xmlns:a16="http://schemas.microsoft.com/office/drawing/2014/main" val="2164846224"/>
                    </a:ext>
                  </a:extLst>
                </a:gridCol>
                <a:gridCol w="1887824">
                  <a:extLst>
                    <a:ext uri="{9D8B030D-6E8A-4147-A177-3AD203B41FA5}">
                      <a16:colId xmlns:a16="http://schemas.microsoft.com/office/drawing/2014/main" val="1228177963"/>
                    </a:ext>
                  </a:extLst>
                </a:gridCol>
                <a:gridCol w="1887824">
                  <a:extLst>
                    <a:ext uri="{9D8B030D-6E8A-4147-A177-3AD203B41FA5}">
                      <a16:colId xmlns:a16="http://schemas.microsoft.com/office/drawing/2014/main" val="379935071"/>
                    </a:ext>
                  </a:extLst>
                </a:gridCol>
                <a:gridCol w="1887824">
                  <a:extLst>
                    <a:ext uri="{9D8B030D-6E8A-4147-A177-3AD203B41FA5}">
                      <a16:colId xmlns:a16="http://schemas.microsoft.com/office/drawing/2014/main" val="4294250282"/>
                    </a:ext>
                  </a:extLst>
                </a:gridCol>
              </a:tblGrid>
              <a:tr h="968907">
                <a:tc>
                  <a:txBody>
                    <a:bodyPr/>
                    <a:lstStyle/>
                    <a:p>
                      <a:pPr algn="just">
                        <a:lnSpc>
                          <a:spcPct val="150000"/>
                        </a:lnSpc>
                        <a:spcAft>
                          <a:spcPts val="800"/>
                        </a:spcAft>
                        <a:buNone/>
                      </a:pPr>
                      <a:r>
                        <a:rPr lang="en-IN" sz="1400" kern="100" dirty="0">
                          <a:solidFill>
                            <a:schemeClr val="bg1"/>
                          </a:solidFill>
                          <a:effectLst/>
                          <a:latin typeface="Times New Roman" panose="02020603050405020304" pitchFamily="18" charset="0"/>
                          <a:cs typeface="Times New Roman" panose="02020603050405020304" pitchFamily="18" charset="0"/>
                        </a:rPr>
                        <a:t>Language</a:t>
                      </a:r>
                      <a:endParaRPr lang="en-IN" sz="1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OCR Accuracy (%)</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Word Error Rate (WER)</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Character Error Rate (CER)</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1679689"/>
                  </a:ext>
                </a:extLst>
              </a:tr>
              <a:tr h="456914">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English</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85-92%</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dirty="0">
                          <a:solidFill>
                            <a:schemeClr val="bg1"/>
                          </a:solidFill>
                          <a:effectLst/>
                          <a:latin typeface="Times New Roman" panose="02020603050405020304" pitchFamily="18" charset="0"/>
                          <a:cs typeface="Times New Roman" panose="02020603050405020304" pitchFamily="18" charset="0"/>
                        </a:rPr>
                        <a:t>0.08 - 0.15</a:t>
                      </a:r>
                      <a:endParaRPr lang="en-IN" sz="1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0.05 - 0.12</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90415573"/>
                  </a:ext>
                </a:extLst>
              </a:tr>
              <a:tr h="456914">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Telugu</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dirty="0">
                          <a:solidFill>
                            <a:schemeClr val="bg1"/>
                          </a:solidFill>
                          <a:effectLst/>
                          <a:latin typeface="Times New Roman" panose="02020603050405020304" pitchFamily="18" charset="0"/>
                          <a:cs typeface="Times New Roman" panose="02020603050405020304" pitchFamily="18" charset="0"/>
                        </a:rPr>
                        <a:t>70-85%</a:t>
                      </a:r>
                      <a:endParaRPr lang="en-IN" sz="1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0.15 - 0.30</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0.10 - 0.25</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38338528"/>
                  </a:ext>
                </a:extLst>
              </a:tr>
              <a:tr h="456914">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Kannada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68-82%</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0.18 - 0.32</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50000"/>
                        </a:lnSpc>
                        <a:spcAft>
                          <a:spcPts val="800"/>
                        </a:spcAft>
                        <a:buNone/>
                      </a:pPr>
                      <a:r>
                        <a:rPr lang="en-IN" sz="1400" kern="100" dirty="0">
                          <a:solidFill>
                            <a:schemeClr val="bg1"/>
                          </a:solidFill>
                          <a:effectLst/>
                          <a:latin typeface="Times New Roman" panose="02020603050405020304" pitchFamily="18" charset="0"/>
                          <a:cs typeface="Times New Roman" panose="02020603050405020304" pitchFamily="18" charset="0"/>
                        </a:rPr>
                        <a:t>0.12 - 0.28</a:t>
                      </a:r>
                      <a:endParaRPr lang="en-IN" sz="1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79008070"/>
                  </a:ext>
                </a:extLst>
              </a:tr>
            </a:tbl>
          </a:graphicData>
        </a:graphic>
      </p:graphicFrame>
    </p:spTree>
    <p:extLst>
      <p:ext uri="{BB962C8B-B14F-4D97-AF65-F5344CB8AC3E}">
        <p14:creationId xmlns:p14="http://schemas.microsoft.com/office/powerpoint/2010/main" val="923033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96">
          <a:extLst>
            <a:ext uri="{FF2B5EF4-FFF2-40B4-BE49-F238E27FC236}">
              <a16:creationId xmlns:a16="http://schemas.microsoft.com/office/drawing/2014/main" id="{87B1B619-1D73-4C72-58F4-6E1982134B74}"/>
            </a:ext>
          </a:extLst>
        </p:cNvPr>
        <p:cNvGrpSpPr/>
        <p:nvPr/>
      </p:nvGrpSpPr>
      <p:grpSpPr>
        <a:xfrm>
          <a:off x="0" y="0"/>
          <a:ext cx="0" cy="0"/>
          <a:chOff x="0" y="0"/>
          <a:chExt cx="0" cy="0"/>
        </a:xfrm>
      </p:grpSpPr>
      <p:cxnSp>
        <p:nvCxnSpPr>
          <p:cNvPr id="4" name="Google Shape;216;p44">
            <a:extLst>
              <a:ext uri="{FF2B5EF4-FFF2-40B4-BE49-F238E27FC236}">
                <a16:creationId xmlns:a16="http://schemas.microsoft.com/office/drawing/2014/main" id="{CF4E9503-9762-9BAB-D04C-7CEDBF1BE129}"/>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graphicFrame>
        <p:nvGraphicFramePr>
          <p:cNvPr id="3" name="Table 2">
            <a:extLst>
              <a:ext uri="{FF2B5EF4-FFF2-40B4-BE49-F238E27FC236}">
                <a16:creationId xmlns:a16="http://schemas.microsoft.com/office/drawing/2014/main" id="{182DF40C-8A6D-8877-6B80-E153BFDCA6F9}"/>
              </a:ext>
            </a:extLst>
          </p:cNvPr>
          <p:cNvGraphicFramePr>
            <a:graphicFrameLocks noGrp="1"/>
          </p:cNvGraphicFramePr>
          <p:nvPr>
            <p:extLst>
              <p:ext uri="{D42A27DB-BD31-4B8C-83A1-F6EECF244321}">
                <p14:modId xmlns:p14="http://schemas.microsoft.com/office/powerpoint/2010/main" val="4250893744"/>
              </p:ext>
            </p:extLst>
          </p:nvPr>
        </p:nvGraphicFramePr>
        <p:xfrm>
          <a:off x="1026200" y="1192347"/>
          <a:ext cx="7211281" cy="1567372"/>
        </p:xfrm>
        <a:graphic>
          <a:graphicData uri="http://schemas.openxmlformats.org/drawingml/2006/table">
            <a:tbl>
              <a:tblPr firstRow="1" firstCol="1" bandRow="1">
                <a:tableStyleId>{A747BC3B-15F7-4473-BCA2-0E564B1A8C98}</a:tableStyleId>
              </a:tblPr>
              <a:tblGrid>
                <a:gridCol w="1030183">
                  <a:extLst>
                    <a:ext uri="{9D8B030D-6E8A-4147-A177-3AD203B41FA5}">
                      <a16:colId xmlns:a16="http://schemas.microsoft.com/office/drawing/2014/main" val="4154697896"/>
                    </a:ext>
                  </a:extLst>
                </a:gridCol>
                <a:gridCol w="1030183">
                  <a:extLst>
                    <a:ext uri="{9D8B030D-6E8A-4147-A177-3AD203B41FA5}">
                      <a16:colId xmlns:a16="http://schemas.microsoft.com/office/drawing/2014/main" val="483274748"/>
                    </a:ext>
                  </a:extLst>
                </a:gridCol>
                <a:gridCol w="1030183">
                  <a:extLst>
                    <a:ext uri="{9D8B030D-6E8A-4147-A177-3AD203B41FA5}">
                      <a16:colId xmlns:a16="http://schemas.microsoft.com/office/drawing/2014/main" val="2205375680"/>
                    </a:ext>
                  </a:extLst>
                </a:gridCol>
                <a:gridCol w="1030183">
                  <a:extLst>
                    <a:ext uri="{9D8B030D-6E8A-4147-A177-3AD203B41FA5}">
                      <a16:colId xmlns:a16="http://schemas.microsoft.com/office/drawing/2014/main" val="4263250607"/>
                    </a:ext>
                  </a:extLst>
                </a:gridCol>
                <a:gridCol w="1030183">
                  <a:extLst>
                    <a:ext uri="{9D8B030D-6E8A-4147-A177-3AD203B41FA5}">
                      <a16:colId xmlns:a16="http://schemas.microsoft.com/office/drawing/2014/main" val="1925110719"/>
                    </a:ext>
                  </a:extLst>
                </a:gridCol>
                <a:gridCol w="1030183">
                  <a:extLst>
                    <a:ext uri="{9D8B030D-6E8A-4147-A177-3AD203B41FA5}">
                      <a16:colId xmlns:a16="http://schemas.microsoft.com/office/drawing/2014/main" val="1367345558"/>
                    </a:ext>
                  </a:extLst>
                </a:gridCol>
                <a:gridCol w="1030183">
                  <a:extLst>
                    <a:ext uri="{9D8B030D-6E8A-4147-A177-3AD203B41FA5}">
                      <a16:colId xmlns:a16="http://schemas.microsoft.com/office/drawing/2014/main" val="2600721550"/>
                    </a:ext>
                  </a:extLst>
                </a:gridCol>
              </a:tblGrid>
              <a:tr h="669538">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Native Text</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Expected</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IndicTrans Output</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Google Output</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Accuracy (Levenshtein)</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WER</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CER</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29303978"/>
                  </a:ext>
                </a:extLst>
              </a:tr>
              <a:tr h="228281">
                <a:tc>
                  <a:txBody>
                    <a:bodyPr/>
                    <a:lstStyle/>
                    <a:p>
                      <a:pPr>
                        <a:lnSpc>
                          <a:spcPct val="107000"/>
                        </a:lnSpc>
                        <a:spcAft>
                          <a:spcPts val="800"/>
                        </a:spcAft>
                        <a:buNone/>
                      </a:pPr>
                      <a:r>
                        <a:rPr lang="te-IN" sz="1400" kern="100">
                          <a:solidFill>
                            <a:schemeClr val="bg1"/>
                          </a:solidFill>
                          <a:effectLst/>
                          <a:latin typeface="Times New Roman" panose="02020603050405020304" pitchFamily="18" charset="0"/>
                        </a:rPr>
                        <a:t>తెలుగు</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telugu</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telugu</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dirty="0" err="1">
                          <a:solidFill>
                            <a:schemeClr val="bg1"/>
                          </a:solidFill>
                          <a:effectLst/>
                          <a:latin typeface="Times New Roman" panose="02020603050405020304" pitchFamily="18" charset="0"/>
                          <a:cs typeface="Times New Roman" panose="02020603050405020304" pitchFamily="18" charset="0"/>
                        </a:rPr>
                        <a:t>telugu</a:t>
                      </a:r>
                      <a:endParaRPr lang="en-IN" sz="1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100%</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0%</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0%</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00128690"/>
                  </a:ext>
                </a:extLst>
              </a:tr>
              <a:tr h="228281">
                <a:tc>
                  <a:txBody>
                    <a:bodyPr/>
                    <a:lstStyle/>
                    <a:p>
                      <a:pPr>
                        <a:lnSpc>
                          <a:spcPct val="107000"/>
                        </a:lnSpc>
                        <a:spcAft>
                          <a:spcPts val="800"/>
                        </a:spcAft>
                        <a:buNone/>
                      </a:pPr>
                      <a:r>
                        <a:rPr lang="te-IN" sz="1400" kern="100">
                          <a:solidFill>
                            <a:schemeClr val="bg1"/>
                          </a:solidFill>
                          <a:effectLst/>
                          <a:latin typeface="Times New Roman" panose="02020603050405020304" pitchFamily="18" charset="0"/>
                        </a:rPr>
                        <a:t>భాష</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bhaasha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bhaasha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bhasha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93.33%</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10%</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5%</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97882486"/>
                  </a:ext>
                </a:extLst>
              </a:tr>
              <a:tr h="441258">
                <a:tc>
                  <a:txBody>
                    <a:bodyPr/>
                    <a:lstStyle/>
                    <a:p>
                      <a:pPr>
                        <a:lnSpc>
                          <a:spcPct val="107000"/>
                        </a:lnSpc>
                        <a:spcAft>
                          <a:spcPts val="800"/>
                        </a:spcAft>
                        <a:buNone/>
                      </a:pPr>
                      <a:r>
                        <a:rPr lang="te-IN" sz="1400" kern="100">
                          <a:solidFill>
                            <a:schemeClr val="bg1"/>
                          </a:solidFill>
                          <a:effectLst/>
                          <a:latin typeface="Times New Roman" panose="02020603050405020304" pitchFamily="18" charset="0"/>
                        </a:rPr>
                        <a:t>పరిశోధన</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parishodhana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parishodhana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parishodhana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100%</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0%</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dirty="0">
                          <a:solidFill>
                            <a:schemeClr val="bg1"/>
                          </a:solidFill>
                          <a:effectLst/>
                          <a:latin typeface="Times New Roman" panose="02020603050405020304" pitchFamily="18" charset="0"/>
                          <a:cs typeface="Times New Roman" panose="02020603050405020304" pitchFamily="18" charset="0"/>
                        </a:rPr>
                        <a:t>0%</a:t>
                      </a:r>
                      <a:endParaRPr lang="en-IN" sz="1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33581927"/>
                  </a:ext>
                </a:extLst>
              </a:tr>
            </a:tbl>
          </a:graphicData>
        </a:graphic>
      </p:graphicFrame>
      <p:graphicFrame>
        <p:nvGraphicFramePr>
          <p:cNvPr id="6" name="Table 5">
            <a:extLst>
              <a:ext uri="{FF2B5EF4-FFF2-40B4-BE49-F238E27FC236}">
                <a16:creationId xmlns:a16="http://schemas.microsoft.com/office/drawing/2014/main" id="{4069652B-83B2-81C9-B0F9-54BA4B32ADC9}"/>
              </a:ext>
            </a:extLst>
          </p:cNvPr>
          <p:cNvGraphicFramePr>
            <a:graphicFrameLocks noGrp="1"/>
          </p:cNvGraphicFramePr>
          <p:nvPr>
            <p:extLst>
              <p:ext uri="{D42A27DB-BD31-4B8C-83A1-F6EECF244321}">
                <p14:modId xmlns:p14="http://schemas.microsoft.com/office/powerpoint/2010/main" val="4238874860"/>
              </p:ext>
            </p:extLst>
          </p:nvPr>
        </p:nvGraphicFramePr>
        <p:xfrm>
          <a:off x="1026200" y="3031032"/>
          <a:ext cx="7211282" cy="1571786"/>
        </p:xfrm>
        <a:graphic>
          <a:graphicData uri="http://schemas.openxmlformats.org/drawingml/2006/table">
            <a:tbl>
              <a:tblPr firstRow="1" firstCol="1" bandRow="1">
                <a:tableStyleId>{A747BC3B-15F7-4473-BCA2-0E564B1A8C98}</a:tableStyleId>
              </a:tblPr>
              <a:tblGrid>
                <a:gridCol w="941402">
                  <a:extLst>
                    <a:ext uri="{9D8B030D-6E8A-4147-A177-3AD203B41FA5}">
                      <a16:colId xmlns:a16="http://schemas.microsoft.com/office/drawing/2014/main" val="2071322215"/>
                    </a:ext>
                  </a:extLst>
                </a:gridCol>
                <a:gridCol w="1166955">
                  <a:extLst>
                    <a:ext uri="{9D8B030D-6E8A-4147-A177-3AD203B41FA5}">
                      <a16:colId xmlns:a16="http://schemas.microsoft.com/office/drawing/2014/main" val="533276680"/>
                    </a:ext>
                  </a:extLst>
                </a:gridCol>
                <a:gridCol w="1147758">
                  <a:extLst>
                    <a:ext uri="{9D8B030D-6E8A-4147-A177-3AD203B41FA5}">
                      <a16:colId xmlns:a16="http://schemas.microsoft.com/office/drawing/2014/main" val="1257521591"/>
                    </a:ext>
                  </a:extLst>
                </a:gridCol>
                <a:gridCol w="1166955">
                  <a:extLst>
                    <a:ext uri="{9D8B030D-6E8A-4147-A177-3AD203B41FA5}">
                      <a16:colId xmlns:a16="http://schemas.microsoft.com/office/drawing/2014/main" val="4031650707"/>
                    </a:ext>
                  </a:extLst>
                </a:gridCol>
                <a:gridCol w="1135760">
                  <a:extLst>
                    <a:ext uri="{9D8B030D-6E8A-4147-A177-3AD203B41FA5}">
                      <a16:colId xmlns:a16="http://schemas.microsoft.com/office/drawing/2014/main" val="2114933667"/>
                    </a:ext>
                  </a:extLst>
                </a:gridCol>
                <a:gridCol w="837424">
                  <a:extLst>
                    <a:ext uri="{9D8B030D-6E8A-4147-A177-3AD203B41FA5}">
                      <a16:colId xmlns:a16="http://schemas.microsoft.com/office/drawing/2014/main" val="950993276"/>
                    </a:ext>
                  </a:extLst>
                </a:gridCol>
                <a:gridCol w="815028">
                  <a:extLst>
                    <a:ext uri="{9D8B030D-6E8A-4147-A177-3AD203B41FA5}">
                      <a16:colId xmlns:a16="http://schemas.microsoft.com/office/drawing/2014/main" val="252238353"/>
                    </a:ext>
                  </a:extLst>
                </a:gridCol>
              </a:tblGrid>
              <a:tr h="663070">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Native Text</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Expected</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IndicTrans Output</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Google Output</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Accuracy (Levenshtein)</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WER</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CER</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83121790"/>
                  </a:ext>
                </a:extLst>
              </a:tr>
              <a:tr h="226076">
                <a:tc>
                  <a:txBody>
                    <a:bodyPr/>
                    <a:lstStyle/>
                    <a:p>
                      <a:pPr>
                        <a:lnSpc>
                          <a:spcPct val="107000"/>
                        </a:lnSpc>
                        <a:spcAft>
                          <a:spcPts val="800"/>
                        </a:spcAft>
                        <a:buNone/>
                      </a:pPr>
                      <a:r>
                        <a:rPr lang="kn-IN" sz="1400" kern="100">
                          <a:solidFill>
                            <a:schemeClr val="bg1"/>
                          </a:solidFill>
                          <a:effectLst/>
                          <a:latin typeface="Times New Roman" panose="02020603050405020304" pitchFamily="18" charset="0"/>
                        </a:rPr>
                        <a:t>ಕನ್ನಡ</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kannada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kannada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kannada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100%</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0%</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dirty="0">
                          <a:solidFill>
                            <a:schemeClr val="bg1"/>
                          </a:solidFill>
                          <a:effectLst/>
                          <a:latin typeface="Times New Roman" panose="02020603050405020304" pitchFamily="18" charset="0"/>
                          <a:cs typeface="Times New Roman" panose="02020603050405020304" pitchFamily="18" charset="0"/>
                        </a:rPr>
                        <a:t>0%</a:t>
                      </a:r>
                      <a:endParaRPr lang="en-IN" sz="1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29312214"/>
                  </a:ext>
                </a:extLst>
              </a:tr>
              <a:tr h="226076">
                <a:tc>
                  <a:txBody>
                    <a:bodyPr/>
                    <a:lstStyle/>
                    <a:p>
                      <a:pPr>
                        <a:lnSpc>
                          <a:spcPct val="107000"/>
                        </a:lnSpc>
                        <a:spcAft>
                          <a:spcPts val="800"/>
                        </a:spcAft>
                        <a:buNone/>
                      </a:pPr>
                      <a:r>
                        <a:rPr lang="kn-IN" sz="1400" kern="100">
                          <a:solidFill>
                            <a:schemeClr val="bg1"/>
                          </a:solidFill>
                          <a:effectLst/>
                          <a:latin typeface="Times New Roman" panose="02020603050405020304" pitchFamily="18" charset="0"/>
                        </a:rPr>
                        <a:t>ಭಾಷೆ</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bhaashe</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bhaashe</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bhasha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93.33%</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10%</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5%</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96692396"/>
                  </a:ext>
                </a:extLst>
              </a:tr>
              <a:tr h="452150">
                <a:tc>
                  <a:txBody>
                    <a:bodyPr/>
                    <a:lstStyle/>
                    <a:p>
                      <a:pPr>
                        <a:lnSpc>
                          <a:spcPct val="107000"/>
                        </a:lnSpc>
                        <a:spcAft>
                          <a:spcPts val="800"/>
                        </a:spcAft>
                        <a:buNone/>
                      </a:pPr>
                      <a:r>
                        <a:rPr lang="kn-IN" sz="1400" kern="100">
                          <a:solidFill>
                            <a:schemeClr val="bg1"/>
                          </a:solidFill>
                          <a:effectLst/>
                          <a:latin typeface="Times New Roman" panose="02020603050405020304" pitchFamily="18" charset="0"/>
                        </a:rPr>
                        <a:t>ಸಂಶೋಧನೆ</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sanshodhana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sanshodana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sanshodhana</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90.91%</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a:solidFill>
                            <a:schemeClr val="bg1"/>
                          </a:solidFill>
                          <a:effectLst/>
                          <a:latin typeface="Times New Roman" panose="02020603050405020304" pitchFamily="18" charset="0"/>
                          <a:cs typeface="Times New Roman" panose="02020603050405020304" pitchFamily="18" charset="0"/>
                        </a:rPr>
                        <a:t>20%</a:t>
                      </a:r>
                      <a:endParaRPr lang="en-IN" sz="1400" kern="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IN" sz="1400" kern="100" dirty="0">
                          <a:solidFill>
                            <a:schemeClr val="bg1"/>
                          </a:solidFill>
                          <a:effectLst/>
                          <a:latin typeface="Times New Roman" panose="02020603050405020304" pitchFamily="18" charset="0"/>
                          <a:cs typeface="Times New Roman" panose="02020603050405020304" pitchFamily="18" charset="0"/>
                        </a:rPr>
                        <a:t>9.09%</a:t>
                      </a:r>
                      <a:endParaRPr lang="en-IN" sz="1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45718207"/>
                  </a:ext>
                </a:extLst>
              </a:tr>
            </a:tbl>
          </a:graphicData>
        </a:graphic>
      </p:graphicFrame>
      <p:sp>
        <p:nvSpPr>
          <p:cNvPr id="7" name="TextBox 6">
            <a:extLst>
              <a:ext uri="{FF2B5EF4-FFF2-40B4-BE49-F238E27FC236}">
                <a16:creationId xmlns:a16="http://schemas.microsoft.com/office/drawing/2014/main" id="{D7997F74-E753-A497-C75A-A277938A6627}"/>
              </a:ext>
            </a:extLst>
          </p:cNvPr>
          <p:cNvSpPr txBox="1"/>
          <p:nvPr/>
        </p:nvSpPr>
        <p:spPr>
          <a:xfrm>
            <a:off x="1026200" y="685336"/>
            <a:ext cx="5306261" cy="338554"/>
          </a:xfrm>
          <a:prstGeom prst="rect">
            <a:avLst/>
          </a:prstGeom>
          <a:noFill/>
        </p:spPr>
        <p:txBody>
          <a:bodyPr wrap="none" rtlCol="0">
            <a:spAutoFit/>
          </a:bodyPr>
          <a:lstStyle/>
          <a:p>
            <a:r>
              <a:rPr lang="en-IN" sz="1600" dirty="0">
                <a:solidFill>
                  <a:schemeClr val="bg1"/>
                </a:solidFill>
                <a:latin typeface="Times New Roman" panose="02020603050405020304" pitchFamily="18" charset="0"/>
                <a:cs typeface="Times New Roman" panose="02020603050405020304" pitchFamily="18" charset="0"/>
              </a:rPr>
              <a:t>Accuracy of transliteration for Telugu and Kannada Language</a:t>
            </a:r>
          </a:p>
        </p:txBody>
      </p:sp>
    </p:spTree>
    <p:extLst>
      <p:ext uri="{BB962C8B-B14F-4D97-AF65-F5344CB8AC3E}">
        <p14:creationId xmlns:p14="http://schemas.microsoft.com/office/powerpoint/2010/main" val="2560265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References:</a:t>
            </a:r>
            <a:endParaRPr dirty="0">
              <a:solidFill>
                <a:schemeClr val="accent1"/>
              </a:solidFill>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735F18E1-F343-16E0-42AB-B1146C803DE8}"/>
              </a:ext>
            </a:extLst>
          </p:cNvPr>
          <p:cNvSpPr txBox="1"/>
          <p:nvPr/>
        </p:nvSpPr>
        <p:spPr>
          <a:xfrm>
            <a:off x="1122557" y="915725"/>
            <a:ext cx="7082943" cy="2315827"/>
          </a:xfrm>
          <a:prstGeom prst="rect">
            <a:avLst/>
          </a:prstGeom>
          <a:noFill/>
        </p:spPr>
        <p:txBody>
          <a:bodyPr wrap="square" rtlCol="0">
            <a:spAutoFit/>
          </a:bodyPr>
          <a:lstStyle/>
          <a:p>
            <a:pPr marL="342900" lvl="0" indent="-342900" algn="just">
              <a:lnSpc>
                <a:spcPct val="150000"/>
              </a:lnSpc>
              <a:buClr>
                <a:schemeClr val="bg1"/>
              </a:buClr>
              <a:buFont typeface="+mj-lt"/>
              <a:buAutoNum type="arabicPeriod"/>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 D et al. (2024) ‘Image Text Detection and Documentation Using OCR,’ 2024 International Conference on Smart Systems for Electrical, Electronics, Communication and Computer Engineering (ICSSEECC), Coimbatore, India, 2024, pp. 410-414,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doi</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10.1109/ICSSEECC61126.2024.10649443.</a:t>
            </a:r>
          </a:p>
          <a:p>
            <a:pPr marL="342900" lvl="0" indent="-342900" algn="just">
              <a:lnSpc>
                <a:spcPct val="150000"/>
              </a:lnSpc>
              <a:buClr>
                <a:schemeClr val="bg1"/>
              </a:buClr>
              <a:buFont typeface="+mj-lt"/>
              <a:buAutoNum type="arabicPeriod"/>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Ajantha Devi, V. and Santhosh Baboo, S. (2014) ‘Optical Character Recognition on Tamil Text Image Using Raspberry Pi’, International Journal of Computer Science Trends and Technology (IJCST), Vol.2, Issue 4.</a:t>
            </a:r>
          </a:p>
        </p:txBody>
      </p:sp>
    </p:spTree>
    <p:extLst>
      <p:ext uri="{BB962C8B-B14F-4D97-AF65-F5344CB8AC3E}">
        <p14:creationId xmlns:p14="http://schemas.microsoft.com/office/powerpoint/2010/main" val="864035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F2860E2B-316C-D377-B7E6-E42AF28C92C0}"/>
            </a:ext>
          </a:extLst>
        </p:cNvPr>
        <p:cNvGrpSpPr/>
        <p:nvPr/>
      </p:nvGrpSpPr>
      <p:grpSpPr>
        <a:xfrm>
          <a:off x="0" y="0"/>
          <a:ext cx="0" cy="0"/>
          <a:chOff x="0" y="0"/>
          <a:chExt cx="0" cy="0"/>
        </a:xfrm>
      </p:grpSpPr>
      <p:sp>
        <p:nvSpPr>
          <p:cNvPr id="214" name="Google Shape;214;p44">
            <a:extLst>
              <a:ext uri="{FF2B5EF4-FFF2-40B4-BE49-F238E27FC236}">
                <a16:creationId xmlns:a16="http://schemas.microsoft.com/office/drawing/2014/main" id="{90D73915-8D05-0A4D-22FB-C6E7A12D4DC0}"/>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References:</a:t>
            </a:r>
            <a:endParaRPr dirty="0">
              <a:solidFill>
                <a:schemeClr val="accent1"/>
              </a:solidFill>
            </a:endParaRPr>
          </a:p>
        </p:txBody>
      </p:sp>
      <p:cxnSp>
        <p:nvCxnSpPr>
          <p:cNvPr id="216" name="Google Shape;216;p44">
            <a:extLst>
              <a:ext uri="{FF2B5EF4-FFF2-40B4-BE49-F238E27FC236}">
                <a16:creationId xmlns:a16="http://schemas.microsoft.com/office/drawing/2014/main" id="{2A6088DE-2031-DD28-A49B-E1940C9E4D41}"/>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32C38095-6B69-FA4D-94CC-7B2A91AFB0E2}"/>
              </a:ext>
            </a:extLst>
          </p:cNvPr>
          <p:cNvSpPr txBox="1"/>
          <p:nvPr/>
        </p:nvSpPr>
        <p:spPr>
          <a:xfrm>
            <a:off x="1122557" y="915725"/>
            <a:ext cx="7082943" cy="4507260"/>
          </a:xfrm>
          <a:prstGeom prst="rect">
            <a:avLst/>
          </a:prstGeom>
          <a:noFill/>
        </p:spPr>
        <p:txBody>
          <a:bodyPr wrap="square" rtlCol="0">
            <a:spAutoFit/>
          </a:bodyPr>
          <a:lstStyle/>
          <a:p>
            <a:pPr marL="342900" lvl="0" indent="-342900" algn="just">
              <a:lnSpc>
                <a:spcPct val="150000"/>
              </a:lnSpc>
              <a:buClr>
                <a:schemeClr val="bg1"/>
              </a:buClr>
              <a:buFont typeface="+mj-lt"/>
              <a:buAutoNum type="arabicPeriod" startAt="3"/>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Bhargava, A., Nath, K.V., Sachdeva, P. and Samel, M. (2015) ‘Reading Assistant for the Visually Impaired’, International Journal of Current Engineering and Technology, Vol.5, No.2, pp.454-458.</a:t>
            </a:r>
          </a:p>
          <a:p>
            <a:pPr marL="342900" lvl="0" indent="-342900" algn="just">
              <a:lnSpc>
                <a:spcPct val="150000"/>
              </a:lnSpc>
              <a:buClr>
                <a:schemeClr val="bg1"/>
              </a:buClr>
              <a:buFont typeface="+mj-lt"/>
              <a:buAutoNum type="arabicPeriod" startAt="3"/>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 Shi, X. Bai, and C. Yao (2014) ‘An end-to-end trainable neural network for image-based sequence recognition and its application to scene text recognition,’ IEEE Transactions on Pattern Analysis and Machine Intelligence, Vol. 36, No. 11, pp. 2290–2296, Nov. 2014.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doi</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10.1109/TPAMI.2014.2347122.</a:t>
            </a:r>
          </a:p>
          <a:p>
            <a:pPr marL="342900" lvl="0" indent="-342900" algn="just">
              <a:lnSpc>
                <a:spcPct val="150000"/>
              </a:lnSpc>
              <a:buClr>
                <a:schemeClr val="bg1"/>
              </a:buClr>
              <a:buFont typeface="+mj-lt"/>
              <a:buAutoNum type="arabicPeriod" startAt="3"/>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Dhinakaran, D., Selvaraj, D., Udhaya Sankar, S.M., Pavithra, S., Boomika, R. (2023) ‘Assistive System for the Blind with Voice Output Based on Optical Character Recognition’. In: Gupta, D., Khanna, A.,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Hassanien</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A.E., Anand, S., Jaiswal, A. (eds) International Conference on Innovative Computing and Communications. Lecture Notes in Networks and Systems, vol 492. Springer, Singapore. </a:t>
            </a:r>
            <a:r>
              <a:rPr lang="en-IN" u="sng"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https://doi.org/10.1007/978-981-19-3679-1_1</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07000"/>
              </a:lnSpc>
              <a:spcAft>
                <a:spcPts val="800"/>
              </a:spcAft>
              <a:buNone/>
            </a:pPr>
            <a:endParaRPr lang="en-IN" kern="100" dirty="0">
              <a:solidFill>
                <a:schemeClr val="bg1"/>
              </a:solidFill>
              <a:effectLst/>
              <a:latin typeface="+mj-lt"/>
              <a:ea typeface="Aptos" panose="020B0004020202020204" pitchFamily="34" charset="0"/>
              <a:cs typeface="Latha" panose="020B0604020202020204" pitchFamily="34" charset="0"/>
            </a:endParaRPr>
          </a:p>
        </p:txBody>
      </p:sp>
    </p:spTree>
    <p:extLst>
      <p:ext uri="{BB962C8B-B14F-4D97-AF65-F5344CB8AC3E}">
        <p14:creationId xmlns:p14="http://schemas.microsoft.com/office/powerpoint/2010/main" val="950588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FF78D90B-C14B-8712-5FC4-5D9FF932D5B9}"/>
            </a:ext>
          </a:extLst>
        </p:cNvPr>
        <p:cNvGrpSpPr/>
        <p:nvPr/>
      </p:nvGrpSpPr>
      <p:grpSpPr>
        <a:xfrm>
          <a:off x="0" y="0"/>
          <a:ext cx="0" cy="0"/>
          <a:chOff x="0" y="0"/>
          <a:chExt cx="0" cy="0"/>
        </a:xfrm>
      </p:grpSpPr>
      <p:sp>
        <p:nvSpPr>
          <p:cNvPr id="214" name="Google Shape;214;p44">
            <a:extLst>
              <a:ext uri="{FF2B5EF4-FFF2-40B4-BE49-F238E27FC236}">
                <a16:creationId xmlns:a16="http://schemas.microsoft.com/office/drawing/2014/main" id="{1B292966-8832-CE1C-5AD0-00FCFF184F17}"/>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References:</a:t>
            </a:r>
            <a:endParaRPr dirty="0">
              <a:solidFill>
                <a:schemeClr val="accent1"/>
              </a:solidFill>
            </a:endParaRPr>
          </a:p>
        </p:txBody>
      </p:sp>
      <p:cxnSp>
        <p:nvCxnSpPr>
          <p:cNvPr id="216" name="Google Shape;216;p44">
            <a:extLst>
              <a:ext uri="{FF2B5EF4-FFF2-40B4-BE49-F238E27FC236}">
                <a16:creationId xmlns:a16="http://schemas.microsoft.com/office/drawing/2014/main" id="{C8AC93BB-C3E1-72C5-5A5F-E73231A0E315}"/>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40F4F06F-B681-FABF-6105-F99C258562B0}"/>
              </a:ext>
            </a:extLst>
          </p:cNvPr>
          <p:cNvSpPr txBox="1"/>
          <p:nvPr/>
        </p:nvSpPr>
        <p:spPr>
          <a:xfrm>
            <a:off x="1122557" y="915725"/>
            <a:ext cx="7082943" cy="3860929"/>
          </a:xfrm>
          <a:prstGeom prst="rect">
            <a:avLst/>
          </a:prstGeom>
          <a:noFill/>
        </p:spPr>
        <p:txBody>
          <a:bodyPr wrap="square" rtlCol="0">
            <a:spAutoFit/>
          </a:bodyPr>
          <a:lstStyle/>
          <a:p>
            <a:pPr marL="342900" lvl="0" indent="-342900" algn="just">
              <a:lnSpc>
                <a:spcPct val="150000"/>
              </a:lnSpc>
              <a:buClr>
                <a:schemeClr val="bg1"/>
              </a:buClr>
              <a:buFont typeface="+mj-lt"/>
              <a:buAutoNum type="arabicPeriod" startAt="6"/>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Kaur, K. (2016) ‘Machine Transliteration: A Review of Literature’, International Journal of Engineering Trends and Technology (IJETT), Vol.37, No.5, pp.257–260.</a:t>
            </a:r>
          </a:p>
          <a:p>
            <a:pPr marL="342900" lvl="0" indent="-342900" algn="just">
              <a:lnSpc>
                <a:spcPct val="150000"/>
              </a:lnSpc>
              <a:buClr>
                <a:schemeClr val="bg1"/>
              </a:buClr>
              <a:buFont typeface="+mj-lt"/>
              <a:buAutoNum type="arabicPeriod" startAt="6"/>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Khan, F. and Sharma, G. (2023) ‘Low-Cost OCR System for Assistive Technologies’, Proceedings of the IEEE International Conference on Consumer Electronics (ICCE).</a:t>
            </a:r>
          </a:p>
          <a:p>
            <a:pPr marL="342900" lvl="0" indent="-342900" algn="just">
              <a:lnSpc>
                <a:spcPct val="150000"/>
              </a:lnSpc>
              <a:buClr>
                <a:schemeClr val="bg1"/>
              </a:buClr>
              <a:buFont typeface="+mj-lt"/>
              <a:buAutoNum type="arabicPeriod" startAt="6"/>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Kumar, A., Sharma, S. and Singh, R. (2021) ‘OCR-Based Assistive System for Blind People’, ResearchGate.</a:t>
            </a:r>
          </a:p>
          <a:p>
            <a:pPr marL="342900" lvl="0" indent="-342900" algn="just">
              <a:lnSpc>
                <a:spcPct val="150000"/>
              </a:lnSpc>
              <a:buClr>
                <a:schemeClr val="bg1"/>
              </a:buClr>
              <a:buFont typeface="+mj-lt"/>
              <a:buAutoNum type="arabicPeriod" startAt="6"/>
            </a:pP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Maithani</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M., Meher, D., Gupta, S. (2023) ‘Multilingual Text Recognition System’. In: Chakravarthy, V., Bhateja, V., Flores Fuentes, W., Anguera, J., Vasavi, K.P. (eds) Advances in Signal Processing, Embedded Systems and IoT. Lecture Notes in Electrical Engineering, vol 992. Springer, Singapore. </a:t>
            </a:r>
            <a:r>
              <a:rPr lang="en-IN" u="sng"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https://doi.org/10.1007/978-981-19-8865-3_9</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p>
            <a:pPr marL="342900" lvl="0" indent="-342900" algn="just">
              <a:lnSpc>
                <a:spcPct val="150000"/>
              </a:lnSpc>
              <a:buFont typeface="+mj-lt"/>
              <a:buAutoNum type="arabicPeriod" startAt="6"/>
            </a:pPr>
            <a:endPar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buNone/>
            </a:pPr>
            <a:endParaRPr lang="en-IN" dirty="0">
              <a:solidFill>
                <a:schemeClr val="bg1"/>
              </a:solidFill>
              <a:latin typeface="+mj-lt"/>
            </a:endParaRPr>
          </a:p>
        </p:txBody>
      </p:sp>
    </p:spTree>
    <p:extLst>
      <p:ext uri="{BB962C8B-B14F-4D97-AF65-F5344CB8AC3E}">
        <p14:creationId xmlns:p14="http://schemas.microsoft.com/office/powerpoint/2010/main" val="14668364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C2B81DED-8D15-A4E2-6B67-8803DFD59C09}"/>
            </a:ext>
          </a:extLst>
        </p:cNvPr>
        <p:cNvGrpSpPr/>
        <p:nvPr/>
      </p:nvGrpSpPr>
      <p:grpSpPr>
        <a:xfrm>
          <a:off x="0" y="0"/>
          <a:ext cx="0" cy="0"/>
          <a:chOff x="0" y="0"/>
          <a:chExt cx="0" cy="0"/>
        </a:xfrm>
      </p:grpSpPr>
      <p:sp>
        <p:nvSpPr>
          <p:cNvPr id="214" name="Google Shape;214;p44">
            <a:extLst>
              <a:ext uri="{FF2B5EF4-FFF2-40B4-BE49-F238E27FC236}">
                <a16:creationId xmlns:a16="http://schemas.microsoft.com/office/drawing/2014/main" id="{32A596AD-DAAF-CA6D-0D6E-A6371F91C59E}"/>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References:</a:t>
            </a:r>
            <a:endParaRPr dirty="0">
              <a:solidFill>
                <a:schemeClr val="accent1"/>
              </a:solidFill>
            </a:endParaRPr>
          </a:p>
        </p:txBody>
      </p:sp>
      <p:cxnSp>
        <p:nvCxnSpPr>
          <p:cNvPr id="216" name="Google Shape;216;p44">
            <a:extLst>
              <a:ext uri="{FF2B5EF4-FFF2-40B4-BE49-F238E27FC236}">
                <a16:creationId xmlns:a16="http://schemas.microsoft.com/office/drawing/2014/main" id="{AC51222A-1F53-1883-48E4-CEA7BD3840CF}"/>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B45B0A26-81BF-E430-79F9-8A3507BD05D4}"/>
              </a:ext>
            </a:extLst>
          </p:cNvPr>
          <p:cNvSpPr txBox="1"/>
          <p:nvPr/>
        </p:nvSpPr>
        <p:spPr>
          <a:xfrm>
            <a:off x="1122557" y="915725"/>
            <a:ext cx="7082943" cy="4577985"/>
          </a:xfrm>
          <a:prstGeom prst="rect">
            <a:avLst/>
          </a:prstGeom>
          <a:noFill/>
        </p:spPr>
        <p:txBody>
          <a:bodyPr wrap="square" rtlCol="0">
            <a:spAutoFit/>
          </a:bodyPr>
          <a:lstStyle/>
          <a:p>
            <a:pPr marL="342900" lvl="0" indent="-342900" algn="just">
              <a:lnSpc>
                <a:spcPct val="150000"/>
              </a:lnSpc>
              <a:buClr>
                <a:schemeClr val="bg1"/>
              </a:buClr>
              <a:buFont typeface="+mj-lt"/>
              <a:buAutoNum type="arabicPeriod" startAt="10"/>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Nirmala Kumari, K. and Reddy J, M. (2016) ‘Image Text to Speech Conversion Using OCR Technique in Raspberry Pi’, International Journal of Advanced Research in Electrical, Electronics and Instrumentation Engineering (IJAREEIE), Vol.5, Issue 5.</a:t>
            </a:r>
          </a:p>
          <a:p>
            <a:pPr marL="342900" lvl="0" indent="-342900" algn="just">
              <a:lnSpc>
                <a:spcPct val="150000"/>
              </a:lnSpc>
              <a:buClr>
                <a:schemeClr val="bg1"/>
              </a:buClr>
              <a:buFont typeface="+mj-lt"/>
              <a:buAutoNum type="arabicPeriod" startAt="10"/>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Patil, Sheetal et al. (2023) ‘Vehicle Number Plate Detection using YoloV8 and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EasyOCR</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2023 14th International Conference on Computing Communication and Networking Technologies (ICCCNT), pp.1-4.</a:t>
            </a:r>
          </a:p>
          <a:p>
            <a:pPr marL="342900" lvl="0" indent="-342900" algn="just">
              <a:lnSpc>
                <a:spcPct val="150000"/>
              </a:lnSpc>
              <a:buClr>
                <a:schemeClr val="bg1"/>
              </a:buClr>
              <a:buFont typeface="+mj-lt"/>
              <a:buAutoNum type="arabicPeriod" startAt="10"/>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Raja Venkatesan,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Karthigaa</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M., Ranjith, P., Arunkumar, C. and Gowtham, M. (2016) ‘Intelligent Translate System for Visually Challenged People’, International Journal for Scientific Research &amp; Development (IJSRD), Vol.3, Issue 12.</a:t>
            </a:r>
            <a:endParaRPr lang="en-IN"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buClr>
                <a:schemeClr val="bg1"/>
              </a:buClr>
              <a:buFont typeface="+mj-lt"/>
              <a:buAutoNum type="arabicPeriod" startAt="10"/>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Raj, Y. and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Laddagiri</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 (2022)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MATra</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 Multilingual Attentive Transliteration System for Indian Scripts’,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arXiv</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Preprint.</a:t>
            </a:r>
          </a:p>
          <a:p>
            <a:pPr marL="342900" lvl="0" indent="-342900" algn="just">
              <a:lnSpc>
                <a:spcPct val="150000"/>
              </a:lnSpc>
              <a:buClr>
                <a:schemeClr val="bg1"/>
              </a:buClr>
              <a:buFont typeface="+mj-lt"/>
              <a:buAutoNum type="arabicPeriod" startAt="10"/>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Sawant, P.,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Bapardekar</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M.,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Bhutiya</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L. et al. (2024) ‘Advanced Text-to-Speech Reading Device for Visually Impaired Individuals’, SSRN.</a:t>
            </a:r>
          </a:p>
          <a:p>
            <a:pPr marL="342900" lvl="0" indent="-342900" algn="just">
              <a:lnSpc>
                <a:spcPct val="150000"/>
              </a:lnSpc>
              <a:buFont typeface="+mj-lt"/>
              <a:buAutoNum type="arabicPeriod" startAt="10"/>
            </a:pPr>
            <a:endPar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352190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6DEF9A70-86FE-3564-BE8D-AB9CF519EB3D}"/>
            </a:ext>
          </a:extLst>
        </p:cNvPr>
        <p:cNvGrpSpPr/>
        <p:nvPr/>
      </p:nvGrpSpPr>
      <p:grpSpPr>
        <a:xfrm>
          <a:off x="0" y="0"/>
          <a:ext cx="0" cy="0"/>
          <a:chOff x="0" y="0"/>
          <a:chExt cx="0" cy="0"/>
        </a:xfrm>
      </p:grpSpPr>
      <p:sp>
        <p:nvSpPr>
          <p:cNvPr id="214" name="Google Shape;214;p44">
            <a:extLst>
              <a:ext uri="{FF2B5EF4-FFF2-40B4-BE49-F238E27FC236}">
                <a16:creationId xmlns:a16="http://schemas.microsoft.com/office/drawing/2014/main" id="{56BA9B0E-F7C0-78DD-54D3-B152070C4D8C}"/>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References:</a:t>
            </a:r>
            <a:endParaRPr dirty="0">
              <a:solidFill>
                <a:schemeClr val="accent1"/>
              </a:solidFill>
            </a:endParaRPr>
          </a:p>
        </p:txBody>
      </p:sp>
      <p:cxnSp>
        <p:nvCxnSpPr>
          <p:cNvPr id="216" name="Google Shape;216;p44">
            <a:extLst>
              <a:ext uri="{FF2B5EF4-FFF2-40B4-BE49-F238E27FC236}">
                <a16:creationId xmlns:a16="http://schemas.microsoft.com/office/drawing/2014/main" id="{34CFCB00-F1EB-DE6F-6867-C354D864E133}"/>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5E3BD364-B4FB-9B31-03E5-C7809CA8E538}"/>
              </a:ext>
            </a:extLst>
          </p:cNvPr>
          <p:cNvSpPr txBox="1"/>
          <p:nvPr/>
        </p:nvSpPr>
        <p:spPr>
          <a:xfrm>
            <a:off x="1122557" y="915725"/>
            <a:ext cx="7082943" cy="4680577"/>
          </a:xfrm>
          <a:prstGeom prst="rect">
            <a:avLst/>
          </a:prstGeom>
          <a:noFill/>
        </p:spPr>
        <p:txBody>
          <a:bodyPr wrap="square" rtlCol="0">
            <a:spAutoFit/>
          </a:bodyPr>
          <a:lstStyle/>
          <a:p>
            <a:pPr marL="342900" lvl="0" indent="-342900" algn="just">
              <a:lnSpc>
                <a:spcPct val="150000"/>
              </a:lnSpc>
              <a:buClr>
                <a:schemeClr val="bg1"/>
              </a:buClr>
              <a:buFont typeface="+mj-lt"/>
              <a:buAutoNum type="arabicPeriod" startAt="15"/>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MWP Maduranga, PADV Pannala, NT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Jayatilake</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and SPARS Jayathilake (2022) ‘Design and Development of Wearable Text Reading Device for Visually Impaired People,’ Annual Conference 2022 - IET Sri Lanka Network, General Sir John Kotelawala Defence University, Ratmalana, Sri Lanka, 2022.</a:t>
            </a:r>
          </a:p>
          <a:p>
            <a:pPr marL="342900" lvl="0" indent="-342900" algn="just">
              <a:lnSpc>
                <a:spcPct val="150000"/>
              </a:lnSpc>
              <a:buClr>
                <a:schemeClr val="bg1"/>
              </a:buClr>
              <a:buFont typeface="+mj-lt"/>
              <a:buAutoNum type="arabicPeriod" startAt="15"/>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 V. </a:t>
            </a:r>
            <a:r>
              <a:rPr lang="en-IN"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Dahiphale</a:t>
            </a: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and S. J. Nandedkar (2024) ‘Image Text to Speech Conversion with Raspberry-Pi Using OCR,’ International Research Journal of Engineering and Technology (IRJET), Vol. 11, No. 4, pp. 1-4, Apr. 2024.</a:t>
            </a:r>
          </a:p>
          <a:p>
            <a:pPr marL="342900" lvl="0" indent="-342900" algn="just">
              <a:lnSpc>
                <a:spcPct val="150000"/>
              </a:lnSpc>
              <a:buClr>
                <a:schemeClr val="bg1"/>
              </a:buClr>
              <a:buFont typeface="+mj-lt"/>
              <a:buAutoNum type="arabicPeriod" startAt="15"/>
            </a:pPr>
            <a:r>
              <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 Narayan and S. Deb (2024) ‘Newspaper Reading in Kannada and English for the Visually Impaired Using Raspberry Pi,’ 2024 2nd International Conference on Recent Trends in Microelectronics, Automation, Computing and Communications Systems (ICMACC), Hyderabad, India, 2024, pp. 574-580,doi: 10.1109/ICMACC62921.2024.10894674</a:t>
            </a:r>
          </a:p>
          <a:p>
            <a:pPr lvl="0" algn="just">
              <a:lnSpc>
                <a:spcPct val="150000"/>
              </a:lnSpc>
            </a:pPr>
            <a:endPar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endParaRPr lang="en-IN"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29521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51"/>
        <p:cNvGrpSpPr/>
        <p:nvPr/>
      </p:nvGrpSpPr>
      <p:grpSpPr>
        <a:xfrm>
          <a:off x="0" y="0"/>
          <a:ext cx="0" cy="0"/>
          <a:chOff x="0" y="0"/>
          <a:chExt cx="0" cy="0"/>
        </a:xfrm>
      </p:grpSpPr>
      <p:sp>
        <p:nvSpPr>
          <p:cNvPr id="2152" name="Google Shape;2152;p67"/>
          <p:cNvSpPr txBox="1">
            <a:spLocks noGrp="1"/>
          </p:cNvSpPr>
          <p:nvPr>
            <p:ph type="title"/>
          </p:nvPr>
        </p:nvSpPr>
        <p:spPr>
          <a:xfrm>
            <a:off x="2257350" y="2365265"/>
            <a:ext cx="4629300" cy="94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t>THANK YOU!</a:t>
            </a:r>
            <a:endParaRPr sz="6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prstGeom prst="rect">
            <a:avLst/>
          </a:prstGeom>
        </p:spPr>
        <p:txBody>
          <a:bodyPr spcFirstLastPara="1" wrap="square" lIns="91425" tIns="91425" rIns="91425" bIns="91425" anchor="t" anchorCtr="0">
            <a:noAutofit/>
          </a:bodyPr>
          <a:lstStyle/>
          <a:p>
            <a:r>
              <a:rPr lang="en-US" b="1" dirty="0"/>
              <a:t>Problem Statement:</a:t>
            </a:r>
          </a:p>
        </p:txBody>
      </p:sp>
      <p:sp>
        <p:nvSpPr>
          <p:cNvPr id="4" name="Text Placeholder 3">
            <a:extLst>
              <a:ext uri="{FF2B5EF4-FFF2-40B4-BE49-F238E27FC236}">
                <a16:creationId xmlns:a16="http://schemas.microsoft.com/office/drawing/2014/main" id="{46E8C759-1680-1194-D627-068EB9D1CA92}"/>
              </a:ext>
            </a:extLst>
          </p:cNvPr>
          <p:cNvSpPr>
            <a:spLocks noGrp="1"/>
          </p:cNvSpPr>
          <p:nvPr>
            <p:ph type="body" idx="1"/>
          </p:nvPr>
        </p:nvSpPr>
        <p:spPr>
          <a:xfrm>
            <a:off x="938500" y="1083704"/>
            <a:ext cx="3507120" cy="3645774"/>
          </a:xfrm>
        </p:spPr>
        <p:txBody>
          <a:bodyPr/>
          <a:lstStyle/>
          <a:p>
            <a:pPr algn="just"/>
            <a:r>
              <a:rPr lang="en-US" dirty="0"/>
              <a:t>Visually impaired individuals face significant challenges in accessing </a:t>
            </a:r>
          </a:p>
          <a:p>
            <a:pPr marL="596900" lvl="1" indent="0" algn="just">
              <a:buNone/>
            </a:pPr>
            <a:r>
              <a:rPr lang="en-US" dirty="0"/>
              <a:t>1.</a:t>
            </a:r>
            <a:r>
              <a:rPr lang="en-US" dirty="0">
                <a:solidFill>
                  <a:schemeClr val="bg1"/>
                </a:solidFill>
              </a:rPr>
              <a:t>Written text( like </a:t>
            </a:r>
            <a:r>
              <a:rPr lang="en-US" dirty="0"/>
              <a:t>educational materials and documents), </a:t>
            </a:r>
          </a:p>
          <a:p>
            <a:pPr marL="596900" lvl="1" indent="0" algn="just">
              <a:buNone/>
            </a:pPr>
            <a:r>
              <a:rPr lang="en-US" dirty="0"/>
              <a:t>2.Everyday information such as menus, signage, and product labels.</a:t>
            </a:r>
          </a:p>
          <a:p>
            <a:pPr marL="596900" lvl="1" indent="0" algn="just">
              <a:buNone/>
            </a:pPr>
            <a:r>
              <a:rPr lang="en-US" dirty="0"/>
              <a:t>Existing solutions like </a:t>
            </a:r>
            <a:r>
              <a:rPr lang="en-US" dirty="0">
                <a:solidFill>
                  <a:schemeClr val="accent1"/>
                </a:solidFill>
              </a:rPr>
              <a:t>Braille or audiobooks</a:t>
            </a:r>
            <a:r>
              <a:rPr lang="en-US" dirty="0"/>
              <a:t> often fall short in terms of accessibility, affordability, and real-time usability. </a:t>
            </a:r>
            <a:endParaRPr lang="en-IN" dirty="0"/>
          </a:p>
        </p:txBody>
      </p:sp>
      <p:sp>
        <p:nvSpPr>
          <p:cNvPr id="5" name="Text Placeholder 4">
            <a:extLst>
              <a:ext uri="{FF2B5EF4-FFF2-40B4-BE49-F238E27FC236}">
                <a16:creationId xmlns:a16="http://schemas.microsoft.com/office/drawing/2014/main" id="{DF5DAD16-0F95-FE8C-0A20-A76BD2AE0A69}"/>
              </a:ext>
            </a:extLst>
          </p:cNvPr>
          <p:cNvSpPr>
            <a:spLocks noGrp="1"/>
          </p:cNvSpPr>
          <p:nvPr>
            <p:ph type="body" idx="2"/>
          </p:nvPr>
        </p:nvSpPr>
        <p:spPr>
          <a:xfrm>
            <a:off x="5000353" y="1083704"/>
            <a:ext cx="3749637" cy="3291866"/>
          </a:xfrm>
        </p:spPr>
        <p:txBody>
          <a:bodyPr/>
          <a:lstStyle/>
          <a:p>
            <a:pPr algn="just"/>
            <a:r>
              <a:rPr lang="en-US" dirty="0"/>
              <a:t>To bridge this gap, a voice-enabled text reader leveraging modern technology can </a:t>
            </a:r>
            <a:r>
              <a:rPr lang="en-US" dirty="0">
                <a:solidFill>
                  <a:schemeClr val="accent1"/>
                </a:solidFill>
              </a:rPr>
              <a:t>capture printed or handwritten text</a:t>
            </a:r>
            <a:r>
              <a:rPr lang="en-US" dirty="0"/>
              <a:t>, process it efficiently, and convert it into audio output in real time. Such a system would empower visually impaired individuals to independently interact with written content, enhancing their quality of life and access to information.</a:t>
            </a:r>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1A90AE45-D59B-F1A7-0E9E-D4B861378023}"/>
            </a:ext>
          </a:extLst>
        </p:cNvPr>
        <p:cNvGrpSpPr/>
        <p:nvPr/>
      </p:nvGrpSpPr>
      <p:grpSpPr>
        <a:xfrm>
          <a:off x="0" y="0"/>
          <a:ext cx="0" cy="0"/>
          <a:chOff x="0" y="0"/>
          <a:chExt cx="0" cy="0"/>
        </a:xfrm>
      </p:grpSpPr>
      <p:sp>
        <p:nvSpPr>
          <p:cNvPr id="20" name="Rectangle 4">
            <a:extLst>
              <a:ext uri="{FF2B5EF4-FFF2-40B4-BE49-F238E27FC236}">
                <a16:creationId xmlns:a16="http://schemas.microsoft.com/office/drawing/2014/main" id="{164FE914-4E80-6C79-314B-F95FCC953EE2}"/>
              </a:ext>
            </a:extLst>
          </p:cNvPr>
          <p:cNvSpPr>
            <a:spLocks noChangeArrowheads="1"/>
          </p:cNvSpPr>
          <p:nvPr/>
        </p:nvSpPr>
        <p:spPr bwMode="auto">
          <a:xfrm>
            <a:off x="236220" y="301898"/>
            <a:ext cx="8298180" cy="4539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1" i="0" u="none" strike="noStrike" cap="none" normalizeH="0" baseline="0" dirty="0">
                <a:ln>
                  <a:noFill/>
                </a:ln>
                <a:solidFill>
                  <a:schemeClr val="accent1"/>
                </a:solidFill>
                <a:effectLst/>
                <a:latin typeface="Arial" panose="020B0604020202020204" pitchFamily="34" charset="0"/>
              </a:rPr>
              <a:t>Existing Solution:</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700" b="1" dirty="0">
              <a:solidFill>
                <a:schemeClr val="accent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chemeClr val="bg1"/>
                </a:solidFill>
                <a:effectLst/>
                <a:latin typeface="Arial" panose="020B0604020202020204" pitchFamily="34" charset="0"/>
              </a:rPr>
              <a:t>1.OCR &amp; TTS Using Tesseract and </a:t>
            </a:r>
            <a:r>
              <a:rPr kumimoji="0" lang="en-US" altLang="en-US" sz="1700" b="0" i="0" u="none" strike="noStrike" cap="none" normalizeH="0" baseline="0" dirty="0" err="1">
                <a:ln>
                  <a:noFill/>
                </a:ln>
                <a:solidFill>
                  <a:schemeClr val="bg1"/>
                </a:solidFill>
                <a:effectLst/>
                <a:latin typeface="Arial" panose="020B0604020202020204" pitchFamily="34" charset="0"/>
              </a:rPr>
              <a:t>eSpeak</a:t>
            </a:r>
            <a:endParaRPr kumimoji="0" lang="en-US" altLang="en-US" sz="17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chemeClr val="bg1"/>
                </a:solidFill>
                <a:effectLst/>
                <a:latin typeface="Arial" panose="020B0604020202020204" pitchFamily="34" charset="0"/>
              </a:rPr>
              <a:t>	Uses: Tesseract OCR for text recognition and </a:t>
            </a:r>
            <a:r>
              <a:rPr kumimoji="0" lang="en-US" altLang="en-US" sz="1700" b="0" i="0" u="none" strike="noStrike" cap="none" normalizeH="0" baseline="0" dirty="0" err="1">
                <a:ln>
                  <a:noFill/>
                </a:ln>
                <a:solidFill>
                  <a:schemeClr val="bg1"/>
                </a:solidFill>
                <a:effectLst/>
                <a:latin typeface="Arial" panose="020B0604020202020204" pitchFamily="34" charset="0"/>
              </a:rPr>
              <a:t>eSpeak</a:t>
            </a:r>
            <a:r>
              <a:rPr kumimoji="0" lang="en-US" altLang="en-US" sz="1700" b="0" i="0" u="none" strike="noStrike" cap="none" normalizeH="0" baseline="0" dirty="0">
                <a:ln>
                  <a:noFill/>
                </a:ln>
                <a:solidFill>
                  <a:schemeClr val="bg1"/>
                </a:solidFill>
                <a:effectLst/>
                <a:latin typeface="Arial" panose="020B0604020202020204" pitchFamily="34" charset="0"/>
              </a:rPr>
              <a:t> for speech synthesis.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chemeClr val="bg1"/>
                </a:solidFill>
                <a:effectLst/>
                <a:latin typeface="Arial" panose="020B0604020202020204" pitchFamily="34" charset="0"/>
              </a:rPr>
              <a:t>	Disadvantages: Lower OCR accuracy with handwritten text and complex fonts; </a:t>
            </a:r>
            <a:r>
              <a:rPr kumimoji="0" lang="en-US" altLang="en-US" sz="1700" b="0" i="0" u="none" strike="noStrike" cap="none" normalizeH="0" baseline="0" dirty="0" err="1">
                <a:ln>
                  <a:noFill/>
                </a:ln>
                <a:solidFill>
                  <a:schemeClr val="bg1"/>
                </a:solidFill>
                <a:effectLst/>
                <a:latin typeface="Arial" panose="020B0604020202020204" pitchFamily="34" charset="0"/>
              </a:rPr>
              <a:t>eSpeak</a:t>
            </a:r>
            <a:r>
              <a:rPr kumimoji="0" lang="en-US" altLang="en-US" sz="1700" b="0" i="0" u="none" strike="noStrike" cap="none" normalizeH="0" baseline="0" dirty="0">
                <a:ln>
                  <a:noFill/>
                </a:ln>
                <a:solidFill>
                  <a:schemeClr val="bg1"/>
                </a:solidFill>
                <a:effectLst/>
                <a:latin typeface="Arial" panose="020B0604020202020204" pitchFamily="34" charset="0"/>
              </a:rPr>
              <a:t> produces robotic and unnatural speech.</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7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chemeClr val="bg1"/>
                </a:solidFill>
                <a:effectLst/>
                <a:latin typeface="Arial" panose="020B0604020202020204" pitchFamily="34" charset="0"/>
              </a:rPr>
              <a:t>2.Raspberry Pi-Based OCR with Google TTS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chemeClr val="bg1"/>
                </a:solidFill>
                <a:effectLst/>
                <a:latin typeface="Arial" panose="020B0604020202020204" pitchFamily="34" charset="0"/>
              </a:rPr>
              <a:t>	Uses: Tesseract OCR and Google TTS (gTTS) for speech output.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chemeClr val="bg1"/>
                </a:solidFill>
                <a:effectLst/>
                <a:latin typeface="Arial" panose="020B0604020202020204" pitchFamily="34" charset="0"/>
              </a:rPr>
              <a:t>	Disadvantages: Requires an internet connection for gTTS, and data privacy is a concern as text is sent to cloud servers.</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700" b="0" i="0" u="none" strike="noStrike" cap="none" normalizeH="0" baseline="0" dirty="0">
                <a:ln>
                  <a:noFill/>
                </a:ln>
                <a:solidFill>
                  <a:schemeClr val="bg1"/>
                </a:solidFill>
                <a:effectLst/>
                <a:latin typeface="Arial" panose="020B0604020202020204" pitchFamily="34" charset="0"/>
              </a:rPr>
            </a:br>
            <a:r>
              <a:rPr kumimoji="0" lang="en-US" altLang="en-US" sz="1700" b="0" i="0" u="none" strike="noStrike" cap="none" normalizeH="0" baseline="0" dirty="0">
                <a:ln>
                  <a:noFill/>
                </a:ln>
                <a:solidFill>
                  <a:schemeClr val="bg1"/>
                </a:solidFill>
                <a:effectLst/>
                <a:latin typeface="Arial" panose="020B0604020202020204" pitchFamily="34" charset="0"/>
              </a:rPr>
              <a:t>3.Real-Time OCR &amp; Speech System Using pyttsx3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chemeClr val="bg1"/>
                </a:solidFill>
                <a:effectLst/>
                <a:latin typeface="Arial" panose="020B0604020202020204" pitchFamily="34" charset="0"/>
              </a:rPr>
              <a:t>	Uses Tesseract OCR and pyttsx3 TTS for offline speech.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chemeClr val="bg1"/>
                </a:solidFill>
                <a:effectLst/>
                <a:latin typeface="Arial" panose="020B0604020202020204" pitchFamily="34" charset="0"/>
              </a:rPr>
              <a:t>	Disadvantages: Limited voice customization compared to Coqui TTS, and Tesseract struggles with multilingual and handwritten text.</a:t>
            </a:r>
          </a:p>
        </p:txBody>
      </p:sp>
    </p:spTree>
    <p:extLst>
      <p:ext uri="{BB962C8B-B14F-4D97-AF65-F5344CB8AC3E}">
        <p14:creationId xmlns:p14="http://schemas.microsoft.com/office/powerpoint/2010/main" val="2614821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0" name="Rectangle 4">
            <a:extLst>
              <a:ext uri="{FF2B5EF4-FFF2-40B4-BE49-F238E27FC236}">
                <a16:creationId xmlns:a16="http://schemas.microsoft.com/office/drawing/2014/main" id="{B6712632-2875-3F48-6437-53354D939583}"/>
              </a:ext>
            </a:extLst>
          </p:cNvPr>
          <p:cNvSpPr>
            <a:spLocks noChangeArrowheads="1"/>
          </p:cNvSpPr>
          <p:nvPr/>
        </p:nvSpPr>
        <p:spPr bwMode="auto">
          <a:xfrm>
            <a:off x="236220" y="640452"/>
            <a:ext cx="8298180" cy="3862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accent1"/>
                </a:solidFill>
                <a:effectLst/>
                <a:latin typeface="Arial" panose="020B0604020202020204" pitchFamily="34" charset="0"/>
              </a:rPr>
              <a:t>Proposed Solution:</a:t>
            </a:r>
            <a:endParaRPr kumimoji="0" lang="en-US" altLang="en-US" sz="24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chemeClr val="bg1"/>
                </a:solidFill>
                <a:effectLst/>
                <a:latin typeface="Arial" panose="020B0604020202020204" pitchFamily="34" charset="0"/>
              </a:rPr>
              <a:t>The proposed solution involves a Raspberry Pi-based device that integrates image capture, text recognition, and speech output functionalities, operating as follows: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7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700" b="1" i="0" u="none" strike="noStrike" cap="none" normalizeH="0" baseline="0" dirty="0">
                <a:ln>
                  <a:noFill/>
                </a:ln>
                <a:solidFill>
                  <a:schemeClr val="bg1"/>
                </a:solidFill>
                <a:effectLst/>
                <a:latin typeface="Arial" panose="020B0604020202020204" pitchFamily="34" charset="0"/>
              </a:rPr>
              <a:t>Image Capture</a:t>
            </a:r>
            <a:r>
              <a:rPr kumimoji="0" lang="en-US" altLang="en-US" sz="1700" b="0" i="0" u="none" strike="noStrike" cap="none" normalizeH="0" baseline="0" dirty="0">
                <a:ln>
                  <a:noFill/>
                </a:ln>
                <a:solidFill>
                  <a:schemeClr val="bg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7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700" b="1" i="0" u="none" strike="noStrike" cap="none" normalizeH="0" baseline="0" dirty="0">
                <a:ln>
                  <a:noFill/>
                </a:ln>
                <a:solidFill>
                  <a:schemeClr val="bg1"/>
                </a:solidFill>
                <a:effectLst/>
                <a:latin typeface="Arial" panose="020B0604020202020204" pitchFamily="34" charset="0"/>
              </a:rPr>
              <a:t>Image Processing</a:t>
            </a:r>
            <a:br>
              <a:rPr lang="en-US" altLang="en-US" sz="1700" b="1" dirty="0">
                <a:solidFill>
                  <a:schemeClr val="bg1"/>
                </a:solidFill>
                <a:latin typeface="Arial" panose="020B0604020202020204" pitchFamily="34" charset="0"/>
              </a:rPr>
            </a:br>
            <a:endParaRPr kumimoji="0" lang="en-US" altLang="en-US" sz="1700" b="1" i="0" u="none" strike="noStrike" cap="none" normalizeH="0" baseline="0" dirty="0">
              <a:ln>
                <a:noFill/>
              </a:ln>
              <a:solidFill>
                <a:schemeClr val="bg1"/>
              </a:solidFill>
              <a:effectLst/>
              <a:latin typeface="Arial" panose="020B0604020202020204" pitchFamily="34" charset="0"/>
            </a:endParaRPr>
          </a:p>
          <a:p>
            <a:r>
              <a:rPr kumimoji="0" lang="en-US" altLang="en-US" sz="1700" b="1" i="0" u="none" strike="noStrike" cap="none" normalizeH="0" baseline="0" dirty="0">
                <a:ln>
                  <a:noFill/>
                </a:ln>
                <a:solidFill>
                  <a:schemeClr val="bg1"/>
                </a:solidFill>
                <a:effectLst/>
                <a:latin typeface="Arial" panose="020B0604020202020204" pitchFamily="34" charset="0"/>
              </a:rPr>
              <a:t>3.Optical Character Recognition (OCR):</a:t>
            </a:r>
            <a:r>
              <a:rPr kumimoji="0" lang="en-US" altLang="en-US" sz="1700" b="0" i="0" u="none" strike="noStrike" cap="none" normalizeH="0" baseline="0" dirty="0">
                <a:ln>
                  <a:noFill/>
                </a:ln>
                <a:solidFill>
                  <a:schemeClr val="bg1"/>
                </a:solidFill>
                <a:effectLst/>
                <a:latin typeface="Arial" panose="020B0604020202020204" pitchFamily="34" charset="0"/>
              </a:rPr>
              <a:t> </a:t>
            </a:r>
            <a:r>
              <a:rPr lang="en-IN" sz="1700" b="1" dirty="0">
                <a:solidFill>
                  <a:schemeClr val="bg1"/>
                </a:solidFill>
              </a:rPr>
              <a:t>EasyOCR</a:t>
            </a:r>
            <a:r>
              <a:rPr lang="en-IN" sz="1700" dirty="0">
                <a:solidFill>
                  <a:schemeClr val="bg1"/>
                </a:solidFill>
              </a:rPr>
              <a:t> with </a:t>
            </a:r>
            <a:r>
              <a:rPr lang="en-IN" sz="1700" b="1" dirty="0">
                <a:solidFill>
                  <a:schemeClr val="bg1"/>
                </a:solidFill>
              </a:rPr>
              <a:t>deep learning-based text detection and recognition</a:t>
            </a:r>
            <a:r>
              <a:rPr lang="en-IN" sz="1700" dirty="0">
                <a:solidFill>
                  <a:schemeClr val="bg1"/>
                </a:solidFill>
              </a:rPr>
              <a:t>. The system supports both </a:t>
            </a:r>
            <a:r>
              <a:rPr lang="en-IN" sz="1700" b="1" dirty="0">
                <a:solidFill>
                  <a:schemeClr val="bg1"/>
                </a:solidFill>
              </a:rPr>
              <a:t>printed and handwritten text</a:t>
            </a:r>
            <a:r>
              <a:rPr lang="en-IN" sz="1700" dirty="0">
                <a:solidFill>
                  <a:schemeClr val="bg1"/>
                </a:solidFill>
              </a:rPr>
              <a:t> using:</a:t>
            </a:r>
          </a:p>
          <a:p>
            <a:pPr marL="285750" indent="-285750">
              <a:buFont typeface="Arial" panose="020B0604020202020204" pitchFamily="34" charset="0"/>
              <a:buChar char="•"/>
            </a:pPr>
            <a:r>
              <a:rPr lang="en-IN" sz="1700" b="1" dirty="0">
                <a:solidFill>
                  <a:schemeClr val="bg1"/>
                </a:solidFill>
              </a:rPr>
              <a:t>CRAFT Algorithm</a:t>
            </a:r>
            <a:r>
              <a:rPr lang="en-IN" sz="1700" dirty="0">
                <a:solidFill>
                  <a:schemeClr val="bg1"/>
                </a:solidFill>
              </a:rPr>
              <a:t> for text region detection.</a:t>
            </a:r>
          </a:p>
          <a:p>
            <a:pPr marL="285750" indent="-285750">
              <a:buFont typeface="Arial" panose="020B0604020202020204" pitchFamily="34" charset="0"/>
              <a:buChar char="•"/>
            </a:pPr>
            <a:r>
              <a:rPr lang="en-IN" sz="1700" b="1" dirty="0">
                <a:solidFill>
                  <a:schemeClr val="bg1"/>
                </a:solidFill>
              </a:rPr>
              <a:t>CNN – ResNet &amp; VGG </a:t>
            </a:r>
            <a:r>
              <a:rPr lang="en-IN" sz="1700" dirty="0">
                <a:solidFill>
                  <a:schemeClr val="bg1"/>
                </a:solidFill>
              </a:rPr>
              <a:t> for character recognition.</a:t>
            </a:r>
          </a:p>
          <a:p>
            <a:pPr marL="285750" indent="-285750">
              <a:buFont typeface="Arial" panose="020B0604020202020204" pitchFamily="34" charset="0"/>
              <a:buChar char="•"/>
            </a:pPr>
            <a:r>
              <a:rPr lang="en-IN" sz="1700" b="1" dirty="0">
                <a:solidFill>
                  <a:schemeClr val="bg1"/>
                </a:solidFill>
              </a:rPr>
              <a:t>Multilingual Support</a:t>
            </a:r>
            <a:r>
              <a:rPr lang="en-IN" sz="1700" dirty="0">
                <a:solidFill>
                  <a:schemeClr val="bg1"/>
                </a:solidFill>
              </a:rPr>
              <a:t> (over 80 languages).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27CB45A-213E-2AD5-8445-25AF955D7B63}"/>
              </a:ext>
            </a:extLst>
          </p:cNvPr>
          <p:cNvSpPr>
            <a:spLocks noGrp="1"/>
          </p:cNvSpPr>
          <p:nvPr>
            <p:ph type="body" idx="1"/>
          </p:nvPr>
        </p:nvSpPr>
        <p:spPr>
          <a:xfrm>
            <a:off x="938499" y="408878"/>
            <a:ext cx="7633071" cy="4348975"/>
          </a:xfrm>
        </p:spPr>
        <p:txBody>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bg1"/>
                </a:solidFill>
                <a:effectLst/>
                <a:latin typeface="Arial" panose="020B0604020202020204" pitchFamily="34" charset="0"/>
              </a:rPr>
              <a:t>4.Transliteration</a:t>
            </a:r>
          </a:p>
          <a:p>
            <a:pPr marL="0" indent="0" eaLnBrk="0" fontAlgn="base" hangingPunct="0">
              <a:spcBef>
                <a:spcPct val="0"/>
              </a:spcBef>
              <a:spcAft>
                <a:spcPct val="0"/>
              </a:spcAft>
              <a:buClrTx/>
              <a:buSzTx/>
              <a:buNone/>
            </a:pPr>
            <a:r>
              <a:rPr lang="en-IN" sz="1800" kern="100" dirty="0">
                <a:effectLst/>
                <a:latin typeface="Times New Roman" panose="02020603050405020304" pitchFamily="18" charset="0"/>
                <a:ea typeface="Aptos" panose="020B0004020202020204" pitchFamily="34" charset="0"/>
                <a:cs typeface="Latha" panose="020B0604020202020204" pitchFamily="34" charset="0"/>
              </a:rPr>
              <a:t>A script detection module identifies the dominant language of the recognized text based on Unicode character ranges. The Indic transliteration  library uses deterministic rule-based mappings to convert Indic scripts (e.g., Telugu) to ITRANS, a Romanized phonetic scheme. The process involves script segmentation, grapheme-to-phoneme mapping , and contextual postprocessing to ensure proper pronunciation.</a:t>
            </a:r>
            <a:endParaRPr lang="en-IN" sz="1800" kern="100" dirty="0">
              <a:effectLst/>
              <a:latin typeface="Aptos" panose="020B0004020202020204" pitchFamily="34" charset="0"/>
              <a:ea typeface="Aptos" panose="020B0004020202020204" pitchFamily="34" charset="0"/>
              <a:cs typeface="Latha"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139700" indent="0">
              <a:buNone/>
            </a:pPr>
            <a:r>
              <a:rPr lang="en-IN" sz="1800" dirty="0">
                <a:effectLst/>
                <a:latin typeface="Times New Roman" panose="02020603050405020304" pitchFamily="18" charset="0"/>
                <a:ea typeface="Times New Roman" panose="02020603050405020304" pitchFamily="18" charset="0"/>
              </a:rPr>
              <a:t> Unicode Character Table for Telugu and Kannada, which is used for script detection and transliteration. The table provides the Unicode ranges for each character, enabling the system to accurately identify and process Indic scripts</a:t>
            </a:r>
            <a:endParaRPr lang="en-IN" sz="1800" dirty="0"/>
          </a:p>
        </p:txBody>
      </p:sp>
    </p:spTree>
    <p:extLst>
      <p:ext uri="{BB962C8B-B14F-4D97-AF65-F5344CB8AC3E}">
        <p14:creationId xmlns:p14="http://schemas.microsoft.com/office/powerpoint/2010/main" val="26589893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96"/>
        <p:cNvGrpSpPr/>
        <p:nvPr/>
      </p:nvGrpSpPr>
      <p:grpSpPr>
        <a:xfrm>
          <a:off x="0" y="0"/>
          <a:ext cx="0" cy="0"/>
          <a:chOff x="0" y="0"/>
          <a:chExt cx="0" cy="0"/>
        </a:xfrm>
      </p:grpSpPr>
      <p:sp>
        <p:nvSpPr>
          <p:cNvPr id="3" name="Google Shape;214;p44">
            <a:extLst>
              <a:ext uri="{FF2B5EF4-FFF2-40B4-BE49-F238E27FC236}">
                <a16:creationId xmlns:a16="http://schemas.microsoft.com/office/drawing/2014/main" id="{3974AA86-02AC-ACD6-9278-EAC7E8C5FB82}"/>
              </a:ext>
            </a:extLst>
          </p:cNvPr>
          <p:cNvSpPr txBox="1">
            <a:spLocks/>
          </p:cNvSpPr>
          <p:nvPr/>
        </p:nvSpPr>
        <p:spPr>
          <a:xfrm>
            <a:off x="938499" y="445025"/>
            <a:ext cx="8309579" cy="941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400" dirty="0">
                <a:solidFill>
                  <a:schemeClr val="accent1">
                    <a:lumMod val="75000"/>
                  </a:schemeClr>
                </a:solidFill>
                <a:latin typeface="Montserrat ExtraBold" panose="00000900000000000000" pitchFamily="2" charset="0"/>
              </a:rPr>
              <a:t>Unicode Character table for Telugu </a:t>
            </a:r>
          </a:p>
          <a:p>
            <a:r>
              <a:rPr lang="en-IN" sz="2400" dirty="0">
                <a:solidFill>
                  <a:schemeClr val="accent1">
                    <a:lumMod val="75000"/>
                  </a:schemeClr>
                </a:solidFill>
                <a:latin typeface="Montserrat ExtraBold" panose="00000900000000000000" pitchFamily="2" charset="0"/>
              </a:rPr>
              <a:t>and Kannada:</a:t>
            </a:r>
          </a:p>
        </p:txBody>
      </p:sp>
      <p:cxnSp>
        <p:nvCxnSpPr>
          <p:cNvPr id="4" name="Google Shape;216;p44">
            <a:extLst>
              <a:ext uri="{FF2B5EF4-FFF2-40B4-BE49-F238E27FC236}">
                <a16:creationId xmlns:a16="http://schemas.microsoft.com/office/drawing/2014/main" id="{EE3E9419-8A1F-859E-79CD-C0EA940DBE25}"/>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 name="Picture 1">
            <a:extLst>
              <a:ext uri="{FF2B5EF4-FFF2-40B4-BE49-F238E27FC236}">
                <a16:creationId xmlns:a16="http://schemas.microsoft.com/office/drawing/2014/main" id="{007C2AF5-F1A4-5136-0DA1-42DC4853396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495"/>
          <a:stretch/>
        </p:blipFill>
        <p:spPr bwMode="auto">
          <a:xfrm>
            <a:off x="784513" y="1386425"/>
            <a:ext cx="7742600" cy="3521218"/>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CFB902-178B-BDDD-3D03-8A11934660E9}"/>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8474A98D-C160-54CB-113E-4C1DC25D230C}"/>
              </a:ext>
            </a:extLst>
          </p:cNvPr>
          <p:cNvSpPr>
            <a:spLocks noGrp="1"/>
          </p:cNvSpPr>
          <p:nvPr>
            <p:ph type="body" idx="1"/>
          </p:nvPr>
        </p:nvSpPr>
        <p:spPr>
          <a:xfrm>
            <a:off x="938500" y="468350"/>
            <a:ext cx="7528994" cy="4475357"/>
          </a:xfrm>
        </p:spPr>
        <p:txBody>
          <a:bodyPr numCol="2"/>
          <a:lstStyle/>
          <a:p>
            <a:pPr algn="just">
              <a:lnSpc>
                <a:spcPct val="107000"/>
              </a:lnSpc>
              <a:spcAft>
                <a:spcPts val="800"/>
              </a:spcAft>
              <a:buNone/>
            </a:pPr>
            <a:r>
              <a:rPr lang="en-IN" b="1" kern="100" dirty="0">
                <a:effectLst/>
                <a:latin typeface="+mj-lt"/>
                <a:ea typeface="Aptos" panose="020B0004020202020204" pitchFamily="34" charset="0"/>
                <a:cs typeface="Latha" panose="020B0604020202020204" pitchFamily="34" charset="0"/>
              </a:rPr>
              <a:t>Workflow of Indic Transliteration:</a:t>
            </a:r>
          </a:p>
          <a:p>
            <a:pPr algn="just">
              <a:lnSpc>
                <a:spcPct val="107000"/>
              </a:lnSpc>
              <a:spcAft>
                <a:spcPts val="800"/>
              </a:spcAft>
              <a:buNone/>
            </a:pPr>
            <a:r>
              <a:rPr lang="en-IN" kern="100" dirty="0">
                <a:effectLst/>
                <a:latin typeface="+mj-lt"/>
                <a:ea typeface="Aptos" panose="020B0004020202020204" pitchFamily="34" charset="0"/>
                <a:cs typeface="Latha" panose="020B0604020202020204" pitchFamily="34" charset="0"/>
              </a:rPr>
              <a:t>Let’s take the Telugu word</a:t>
            </a:r>
            <a:r>
              <a:rPr lang="en-IN" kern="100" dirty="0">
                <a:effectLst/>
                <a:latin typeface="Times New Roman" panose="02020603050405020304" pitchFamily="18" charset="0"/>
                <a:ea typeface="Aptos" panose="020B0004020202020204" pitchFamily="34" charset="0"/>
                <a:cs typeface="Latha" panose="020B0604020202020204" pitchFamily="34" charset="0"/>
              </a:rPr>
              <a:t> "</a:t>
            </a:r>
            <a:r>
              <a:rPr lang="te-IN" kern="100" dirty="0">
                <a:effectLst/>
                <a:latin typeface="Aptos" panose="020B0004020202020204" pitchFamily="34" charset="0"/>
                <a:ea typeface="Aptos" panose="020B0004020202020204" pitchFamily="34" charset="0"/>
                <a:cs typeface="Vani" panose="02040502050405020303" pitchFamily="18" charset="0"/>
              </a:rPr>
              <a:t>ధన్యవాదాలు</a:t>
            </a:r>
            <a:r>
              <a:rPr lang="en-IN" kern="100" dirty="0">
                <a:effectLst/>
                <a:latin typeface="Times New Roman" panose="02020603050405020304" pitchFamily="18" charset="0"/>
                <a:ea typeface="Aptos" panose="020B0004020202020204" pitchFamily="34" charset="0"/>
                <a:cs typeface="Latha" panose="020B0604020202020204" pitchFamily="34" charset="0"/>
              </a:rPr>
              <a:t>" </a:t>
            </a:r>
            <a:r>
              <a:rPr lang="en-IN" kern="100" dirty="0">
                <a:effectLst/>
                <a:latin typeface="+mj-lt"/>
                <a:ea typeface="Aptos" panose="020B0004020202020204" pitchFamily="34" charset="0"/>
                <a:cs typeface="Latha" panose="020B0604020202020204" pitchFamily="34" charset="0"/>
              </a:rPr>
              <a:t>(Thank you) as an example:</a:t>
            </a:r>
          </a:p>
          <a:p>
            <a:pPr marL="0" lvl="0" indent="0" algn="just">
              <a:lnSpc>
                <a:spcPct val="107000"/>
              </a:lnSpc>
              <a:spcAft>
                <a:spcPts val="800"/>
              </a:spcAft>
              <a:buNone/>
              <a:tabLst>
                <a:tab pos="457200" algn="l"/>
              </a:tabLst>
            </a:pPr>
            <a:r>
              <a:rPr lang="en-IN" kern="100" dirty="0">
                <a:effectLst/>
                <a:latin typeface="+mj-lt"/>
                <a:ea typeface="Aptos" panose="020B0004020202020204" pitchFamily="34" charset="0"/>
                <a:cs typeface="Times New Roman" panose="02020603050405020304" pitchFamily="18" charset="0"/>
              </a:rPr>
              <a:t>	1. Script Segmentation:</a:t>
            </a:r>
          </a:p>
          <a:p>
            <a:pPr marL="228600" indent="228600" algn="just">
              <a:lnSpc>
                <a:spcPct val="107000"/>
              </a:lnSpc>
              <a:spcAft>
                <a:spcPts val="800"/>
              </a:spcAft>
              <a:buNone/>
            </a:pPr>
            <a:r>
              <a:rPr lang="en-IN" kern="100" dirty="0">
                <a:effectLst/>
                <a:latin typeface="+mj-lt"/>
                <a:ea typeface="Aptos" panose="020B0004020202020204" pitchFamily="34" charset="0"/>
                <a:cs typeface="Latha" panose="020B0604020202020204" pitchFamily="34" charset="0"/>
              </a:rPr>
              <a:t>The word is split into graphemes:</a:t>
            </a:r>
            <a:r>
              <a:rPr lang="en-IN" kern="100" dirty="0">
                <a:effectLst/>
                <a:latin typeface="Times New Roman" panose="02020603050405020304" pitchFamily="18" charset="0"/>
                <a:ea typeface="Aptos" panose="020B0004020202020204" pitchFamily="34" charset="0"/>
                <a:cs typeface="Latha" panose="020B0604020202020204" pitchFamily="34" charset="0"/>
              </a:rPr>
              <a:t> ["</a:t>
            </a:r>
            <a:r>
              <a:rPr lang="te-IN" kern="100" dirty="0">
                <a:effectLst/>
                <a:latin typeface="Aptos" panose="020B0004020202020204" pitchFamily="34" charset="0"/>
                <a:ea typeface="Aptos" panose="020B0004020202020204" pitchFamily="34" charset="0"/>
                <a:cs typeface="Vani" panose="02040502050405020303" pitchFamily="18" charset="0"/>
              </a:rPr>
              <a:t>ధ</a:t>
            </a:r>
            <a:r>
              <a:rPr lang="te-IN" kern="100" dirty="0">
                <a:effectLst/>
                <a:latin typeface="Aptos" panose="020B0004020202020204" pitchFamily="34" charset="0"/>
                <a:ea typeface="Aptos" panose="020B0004020202020204" pitchFamily="34" charset="0"/>
                <a:cs typeface="Times New Roman" panose="02020603050405020304" pitchFamily="18" charset="0"/>
              </a:rPr>
              <a:t>"</a:t>
            </a:r>
            <a:r>
              <a:rPr lang="en-IN" kern="100" dirty="0">
                <a:effectLst/>
                <a:latin typeface="Times New Roman" panose="02020603050405020304" pitchFamily="18" charset="0"/>
                <a:ea typeface="Aptos" panose="020B0004020202020204" pitchFamily="34" charset="0"/>
                <a:cs typeface="Latha" panose="020B0604020202020204" pitchFamily="34" charset="0"/>
              </a:rPr>
              <a:t>, "</a:t>
            </a:r>
            <a:r>
              <a:rPr lang="te-IN" kern="100" dirty="0">
                <a:effectLst/>
                <a:latin typeface="Aptos" panose="020B0004020202020204" pitchFamily="34" charset="0"/>
                <a:ea typeface="Aptos" panose="020B0004020202020204" pitchFamily="34" charset="0"/>
                <a:cs typeface="Vani" panose="02040502050405020303" pitchFamily="18" charset="0"/>
              </a:rPr>
              <a:t>న</a:t>
            </a:r>
            <a:r>
              <a:rPr lang="te-IN" kern="100" dirty="0">
                <a:effectLst/>
                <a:latin typeface="Aptos" panose="020B0004020202020204" pitchFamily="34" charset="0"/>
                <a:ea typeface="Aptos" panose="020B0004020202020204" pitchFamily="34" charset="0"/>
                <a:cs typeface="Times New Roman" panose="02020603050405020304" pitchFamily="18" charset="0"/>
              </a:rPr>
              <a:t>"</a:t>
            </a:r>
            <a:r>
              <a:rPr lang="en-IN" kern="100" dirty="0">
                <a:effectLst/>
                <a:latin typeface="Times New Roman" panose="02020603050405020304" pitchFamily="18" charset="0"/>
                <a:ea typeface="Aptos" panose="020B0004020202020204" pitchFamily="34" charset="0"/>
                <a:cs typeface="Latha" panose="020B0604020202020204" pitchFamily="34" charset="0"/>
              </a:rPr>
              <a:t>, "</a:t>
            </a:r>
            <a:r>
              <a:rPr lang="te-IN" kern="100" dirty="0">
                <a:effectLst/>
                <a:latin typeface="Aptos" panose="020B0004020202020204" pitchFamily="34" charset="0"/>
                <a:ea typeface="Aptos" panose="020B0004020202020204" pitchFamily="34" charset="0"/>
                <a:cs typeface="Vani" panose="02040502050405020303" pitchFamily="18" charset="0"/>
              </a:rPr>
              <a:t>్య</a:t>
            </a:r>
            <a:r>
              <a:rPr lang="te-IN" kern="100" dirty="0">
                <a:effectLst/>
                <a:latin typeface="Aptos" panose="020B0004020202020204" pitchFamily="34" charset="0"/>
                <a:ea typeface="Aptos" panose="020B0004020202020204" pitchFamily="34" charset="0"/>
                <a:cs typeface="Times New Roman" panose="02020603050405020304" pitchFamily="18" charset="0"/>
              </a:rPr>
              <a:t>"</a:t>
            </a:r>
            <a:r>
              <a:rPr lang="en-IN" kern="100" dirty="0">
                <a:effectLst/>
                <a:latin typeface="Times New Roman" panose="02020603050405020304" pitchFamily="18" charset="0"/>
                <a:ea typeface="Aptos" panose="020B0004020202020204" pitchFamily="34" charset="0"/>
                <a:cs typeface="Latha" panose="020B0604020202020204" pitchFamily="34" charset="0"/>
              </a:rPr>
              <a:t>, "</a:t>
            </a:r>
            <a:r>
              <a:rPr lang="te-IN" kern="100" dirty="0">
                <a:effectLst/>
                <a:latin typeface="Aptos" panose="020B0004020202020204" pitchFamily="34" charset="0"/>
                <a:ea typeface="Aptos" panose="020B0004020202020204" pitchFamily="34" charset="0"/>
                <a:cs typeface="Vani" panose="02040502050405020303" pitchFamily="18" charset="0"/>
              </a:rPr>
              <a:t>వ</a:t>
            </a:r>
            <a:r>
              <a:rPr lang="te-IN" kern="100" dirty="0">
                <a:effectLst/>
                <a:latin typeface="Aptos" panose="020B0004020202020204" pitchFamily="34" charset="0"/>
                <a:ea typeface="Aptos" panose="020B0004020202020204" pitchFamily="34" charset="0"/>
                <a:cs typeface="Times New Roman" panose="02020603050405020304" pitchFamily="18" charset="0"/>
              </a:rPr>
              <a:t>"</a:t>
            </a:r>
            <a:r>
              <a:rPr lang="en-IN" kern="100" dirty="0">
                <a:effectLst/>
                <a:latin typeface="Times New Roman" panose="02020603050405020304" pitchFamily="18" charset="0"/>
                <a:ea typeface="Aptos" panose="020B0004020202020204" pitchFamily="34" charset="0"/>
                <a:cs typeface="Latha" panose="020B0604020202020204" pitchFamily="34" charset="0"/>
              </a:rPr>
              <a:t>, "</a:t>
            </a:r>
            <a:r>
              <a:rPr lang="te-IN" kern="100" dirty="0">
                <a:effectLst/>
                <a:latin typeface="Aptos" panose="020B0004020202020204" pitchFamily="34" charset="0"/>
                <a:ea typeface="Aptos" panose="020B0004020202020204" pitchFamily="34" charset="0"/>
                <a:cs typeface="Vani" panose="02040502050405020303" pitchFamily="18" charset="0"/>
              </a:rPr>
              <a:t>ా</a:t>
            </a:r>
            <a:r>
              <a:rPr lang="te-IN" kern="100" dirty="0">
                <a:effectLst/>
                <a:latin typeface="Aptos" panose="020B0004020202020204" pitchFamily="34" charset="0"/>
                <a:ea typeface="Aptos" panose="020B0004020202020204" pitchFamily="34" charset="0"/>
                <a:cs typeface="Times New Roman" panose="02020603050405020304" pitchFamily="18" charset="0"/>
              </a:rPr>
              <a:t>"</a:t>
            </a:r>
            <a:r>
              <a:rPr lang="en-IN" kern="100" dirty="0">
                <a:effectLst/>
                <a:latin typeface="Times New Roman" panose="02020603050405020304" pitchFamily="18" charset="0"/>
                <a:ea typeface="Aptos" panose="020B0004020202020204" pitchFamily="34" charset="0"/>
                <a:cs typeface="Latha" panose="020B0604020202020204" pitchFamily="34" charset="0"/>
              </a:rPr>
              <a:t>, "</a:t>
            </a:r>
            <a:r>
              <a:rPr lang="te-IN" kern="100" dirty="0">
                <a:effectLst/>
                <a:latin typeface="Aptos" panose="020B0004020202020204" pitchFamily="34" charset="0"/>
                <a:ea typeface="Aptos" panose="020B0004020202020204" pitchFamily="34" charset="0"/>
                <a:cs typeface="Vani" panose="02040502050405020303" pitchFamily="18" charset="0"/>
              </a:rPr>
              <a:t>ద</a:t>
            </a:r>
            <a:r>
              <a:rPr lang="te-IN" kern="100" dirty="0">
                <a:effectLst/>
                <a:latin typeface="Aptos" panose="020B0004020202020204" pitchFamily="34" charset="0"/>
                <a:ea typeface="Aptos" panose="020B0004020202020204" pitchFamily="34" charset="0"/>
                <a:cs typeface="Times New Roman" panose="02020603050405020304" pitchFamily="18" charset="0"/>
              </a:rPr>
              <a:t>"</a:t>
            </a:r>
            <a:r>
              <a:rPr lang="en-IN" kern="100" dirty="0">
                <a:effectLst/>
                <a:latin typeface="Times New Roman" panose="02020603050405020304" pitchFamily="18" charset="0"/>
                <a:ea typeface="Aptos" panose="020B0004020202020204" pitchFamily="34" charset="0"/>
                <a:cs typeface="Latha" panose="020B0604020202020204" pitchFamily="34" charset="0"/>
              </a:rPr>
              <a:t>, "</a:t>
            </a:r>
            <a:r>
              <a:rPr lang="te-IN" kern="100" dirty="0">
                <a:effectLst/>
                <a:latin typeface="Aptos" panose="020B0004020202020204" pitchFamily="34" charset="0"/>
                <a:ea typeface="Aptos" panose="020B0004020202020204" pitchFamily="34" charset="0"/>
                <a:cs typeface="Vani" panose="02040502050405020303" pitchFamily="18" charset="0"/>
              </a:rPr>
              <a:t>ా</a:t>
            </a:r>
            <a:r>
              <a:rPr lang="te-IN" kern="100" dirty="0">
                <a:effectLst/>
                <a:latin typeface="Aptos" panose="020B0004020202020204" pitchFamily="34" charset="0"/>
                <a:ea typeface="Aptos" panose="020B0004020202020204" pitchFamily="34" charset="0"/>
                <a:cs typeface="Times New Roman" panose="02020603050405020304" pitchFamily="18" charset="0"/>
              </a:rPr>
              <a:t>"</a:t>
            </a:r>
            <a:r>
              <a:rPr lang="en-IN" kern="100" dirty="0">
                <a:effectLst/>
                <a:latin typeface="Times New Roman" panose="02020603050405020304" pitchFamily="18" charset="0"/>
                <a:ea typeface="Aptos" panose="020B0004020202020204" pitchFamily="34" charset="0"/>
                <a:cs typeface="Latha" panose="020B0604020202020204" pitchFamily="34" charset="0"/>
              </a:rPr>
              <a:t>, "</a:t>
            </a:r>
            <a:r>
              <a:rPr lang="te-IN" kern="100" dirty="0">
                <a:effectLst/>
                <a:latin typeface="Aptos" panose="020B0004020202020204" pitchFamily="34" charset="0"/>
                <a:ea typeface="Aptos" panose="020B0004020202020204" pitchFamily="34" charset="0"/>
                <a:cs typeface="Vani" panose="02040502050405020303" pitchFamily="18" charset="0"/>
              </a:rPr>
              <a:t>ల</a:t>
            </a:r>
            <a:r>
              <a:rPr lang="te-IN" kern="100" dirty="0">
                <a:effectLst/>
                <a:latin typeface="Aptos" panose="020B0004020202020204" pitchFamily="34" charset="0"/>
                <a:ea typeface="Aptos" panose="020B0004020202020204" pitchFamily="34" charset="0"/>
                <a:cs typeface="Times New Roman" panose="02020603050405020304" pitchFamily="18" charset="0"/>
              </a:rPr>
              <a:t>"</a:t>
            </a:r>
            <a:r>
              <a:rPr lang="en-IN" kern="100" dirty="0">
                <a:effectLst/>
                <a:latin typeface="Times New Roman" panose="02020603050405020304" pitchFamily="18" charset="0"/>
                <a:ea typeface="Aptos" panose="020B0004020202020204" pitchFamily="34" charset="0"/>
                <a:cs typeface="Latha" panose="020B0604020202020204" pitchFamily="34" charset="0"/>
              </a:rPr>
              <a:t>, "</a:t>
            </a:r>
            <a:r>
              <a:rPr lang="te-IN" kern="100" dirty="0">
                <a:effectLst/>
                <a:latin typeface="Aptos" panose="020B0004020202020204" pitchFamily="34" charset="0"/>
                <a:ea typeface="Aptos" panose="020B0004020202020204" pitchFamily="34" charset="0"/>
                <a:cs typeface="Vani" panose="02040502050405020303" pitchFamily="18" charset="0"/>
              </a:rPr>
              <a:t>ు</a:t>
            </a:r>
            <a:r>
              <a:rPr lang="te-IN" kern="100" dirty="0">
                <a:effectLst/>
                <a:latin typeface="Aptos" panose="020B0004020202020204" pitchFamily="34" charset="0"/>
                <a:ea typeface="Aptos" panose="020B0004020202020204" pitchFamily="34" charset="0"/>
                <a:cs typeface="Times New Roman" panose="02020603050405020304" pitchFamily="18" charset="0"/>
              </a:rPr>
              <a:t>"].</a:t>
            </a:r>
            <a:endParaRPr lang="en-US" kern="100" dirty="0">
              <a:latin typeface="Aptos" panose="020B0004020202020204" pitchFamily="34" charset="0"/>
              <a:ea typeface="Aptos" panose="020B0004020202020204" pitchFamily="34" charset="0"/>
              <a:cs typeface="Times New Roman" panose="02020603050405020304" pitchFamily="18" charset="0"/>
            </a:endParaRPr>
          </a:p>
          <a:p>
            <a:pPr marL="228600" indent="228600" algn="just">
              <a:lnSpc>
                <a:spcPct val="107000"/>
              </a:lnSpc>
              <a:spcAft>
                <a:spcPts val="800"/>
              </a:spcAft>
              <a:buNone/>
            </a:pPr>
            <a:r>
              <a:rPr lang="en-US" kern="100" dirty="0">
                <a:effectLst/>
                <a:latin typeface="Aptos" panose="020B0004020202020204" pitchFamily="34" charset="0"/>
                <a:ea typeface="Aptos" panose="020B0004020202020204" pitchFamily="34" charset="0"/>
                <a:cs typeface="Times New Roman" panose="02020603050405020304" pitchFamily="18" charset="0"/>
              </a:rPr>
              <a:t>2</a:t>
            </a:r>
            <a:r>
              <a:rPr lang="en-US" kern="100" dirty="0">
                <a:latin typeface="Aptos" panose="020B0004020202020204" pitchFamily="34" charset="0"/>
                <a:ea typeface="Aptos" panose="020B0004020202020204" pitchFamily="34" charset="0"/>
                <a:cs typeface="Times New Roman" panose="02020603050405020304" pitchFamily="18" charset="0"/>
              </a:rPr>
              <a:t>. </a:t>
            </a:r>
            <a:r>
              <a:rPr lang="en-IN" kern="100" dirty="0">
                <a:effectLst/>
                <a:latin typeface="Times New Roman" panose="02020603050405020304" pitchFamily="18" charset="0"/>
                <a:ea typeface="Aptos" panose="020B0004020202020204" pitchFamily="34" charset="0"/>
                <a:cs typeface="Times New Roman" panose="02020603050405020304" pitchFamily="18" charset="0"/>
              </a:rPr>
              <a:t>Grapheme-to-Phoneme Mapping:</a:t>
            </a: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Each grapheme is mapped to its ITRANS equivalent: </a:t>
            </a: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a:t>
            </a:r>
            <a:r>
              <a:rPr lang="te-IN" kern="100" dirty="0">
                <a:effectLst/>
                <a:latin typeface="Aptos" panose="020B0004020202020204" pitchFamily="34" charset="0"/>
                <a:ea typeface="Aptos" panose="020B0004020202020204" pitchFamily="34" charset="0"/>
                <a:cs typeface="Vani" panose="02040502050405020303" pitchFamily="18" charset="0"/>
              </a:rPr>
              <a:t>ధ</a:t>
            </a:r>
            <a:r>
              <a:rPr lang="te-IN" kern="100" dirty="0">
                <a:effectLst/>
                <a:latin typeface="Aptos" panose="020B0004020202020204" pitchFamily="34" charset="0"/>
                <a:ea typeface="Aptos" panose="020B0004020202020204" pitchFamily="34" charset="0"/>
                <a:cs typeface="Times New Roman" panose="02020603050405020304" pitchFamily="18" charset="0"/>
              </a:rPr>
              <a:t>" → "</a:t>
            </a:r>
            <a:r>
              <a:rPr lang="en-IN" kern="100" dirty="0">
                <a:effectLst/>
                <a:latin typeface="Times New Roman" panose="02020603050405020304" pitchFamily="18" charset="0"/>
                <a:ea typeface="Aptos" panose="020B0004020202020204" pitchFamily="34" charset="0"/>
                <a:cs typeface="Latha" panose="020B0604020202020204" pitchFamily="34" charset="0"/>
              </a:rPr>
              <a:t>dha“</a:t>
            </a:r>
            <a:endParaRPr lang="en-IN" kern="100" dirty="0">
              <a:latin typeface="Aptos" panose="020B0004020202020204" pitchFamily="34" charset="0"/>
              <a:ea typeface="Aptos" panose="020B0004020202020204" pitchFamily="34" charset="0"/>
              <a:cs typeface="Latha" panose="020B0604020202020204" pitchFamily="34" charset="0"/>
            </a:endParaRP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a:t>
            </a:r>
            <a:r>
              <a:rPr lang="te-IN" kern="100" dirty="0">
                <a:effectLst/>
                <a:latin typeface="Aptos" panose="020B0004020202020204" pitchFamily="34" charset="0"/>
                <a:ea typeface="Aptos" panose="020B0004020202020204" pitchFamily="34" charset="0"/>
                <a:cs typeface="Vani" panose="02040502050405020303" pitchFamily="18" charset="0"/>
              </a:rPr>
              <a:t>న</a:t>
            </a:r>
            <a:r>
              <a:rPr lang="te-IN" kern="100" dirty="0">
                <a:effectLst/>
                <a:latin typeface="Aptos" panose="020B0004020202020204" pitchFamily="34" charset="0"/>
                <a:ea typeface="Aptos" panose="020B0004020202020204" pitchFamily="34" charset="0"/>
                <a:cs typeface="Times New Roman" panose="02020603050405020304" pitchFamily="18" charset="0"/>
              </a:rPr>
              <a:t>" → "</a:t>
            </a:r>
            <a:r>
              <a:rPr lang="en-IN" kern="100" dirty="0" err="1">
                <a:effectLst/>
                <a:latin typeface="Times New Roman" panose="02020603050405020304" pitchFamily="18" charset="0"/>
                <a:ea typeface="Aptos" panose="020B0004020202020204" pitchFamily="34" charset="0"/>
                <a:cs typeface="Latha" panose="020B0604020202020204" pitchFamily="34" charset="0"/>
              </a:rPr>
              <a:t>na</a:t>
            </a:r>
            <a:r>
              <a:rPr lang="en-IN" kern="100" dirty="0">
                <a:effectLst/>
                <a:latin typeface="Times New Roman" panose="02020603050405020304" pitchFamily="18" charset="0"/>
                <a:ea typeface="Aptos" panose="020B0004020202020204" pitchFamily="34" charset="0"/>
                <a:cs typeface="Latha" panose="020B0604020202020204" pitchFamily="34" charset="0"/>
              </a:rPr>
              <a:t>“</a:t>
            </a:r>
            <a:endParaRPr lang="en-IN" kern="100" dirty="0">
              <a:latin typeface="Aptos" panose="020B0004020202020204" pitchFamily="34" charset="0"/>
              <a:ea typeface="Aptos" panose="020B0004020202020204" pitchFamily="34" charset="0"/>
              <a:cs typeface="Latha" panose="020B0604020202020204" pitchFamily="34" charset="0"/>
            </a:endParaRP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a:t>
            </a:r>
            <a:r>
              <a:rPr lang="te-IN" kern="100" dirty="0">
                <a:effectLst/>
                <a:latin typeface="Aptos" panose="020B0004020202020204" pitchFamily="34" charset="0"/>
                <a:ea typeface="Aptos" panose="020B0004020202020204" pitchFamily="34" charset="0"/>
                <a:cs typeface="Vani" panose="02040502050405020303" pitchFamily="18" charset="0"/>
              </a:rPr>
              <a:t>్య</a:t>
            </a:r>
            <a:r>
              <a:rPr lang="te-IN" kern="100" dirty="0">
                <a:effectLst/>
                <a:latin typeface="Aptos" panose="020B0004020202020204" pitchFamily="34" charset="0"/>
                <a:ea typeface="Aptos" panose="020B0004020202020204" pitchFamily="34" charset="0"/>
                <a:cs typeface="Times New Roman" panose="02020603050405020304" pitchFamily="18" charset="0"/>
              </a:rPr>
              <a:t>" → "</a:t>
            </a:r>
            <a:r>
              <a:rPr lang="en-IN" kern="100" dirty="0" err="1">
                <a:effectLst/>
                <a:latin typeface="Times New Roman" panose="02020603050405020304" pitchFamily="18" charset="0"/>
                <a:ea typeface="Aptos" panose="020B0004020202020204" pitchFamily="34" charset="0"/>
                <a:cs typeface="Latha" panose="020B0604020202020204" pitchFamily="34" charset="0"/>
              </a:rPr>
              <a:t>ya</a:t>
            </a:r>
            <a:r>
              <a:rPr lang="en-IN" kern="100" dirty="0">
                <a:effectLst/>
                <a:latin typeface="Times New Roman" panose="02020603050405020304" pitchFamily="18" charset="0"/>
                <a:ea typeface="Aptos" panose="020B0004020202020204" pitchFamily="34" charset="0"/>
                <a:cs typeface="Latha" panose="020B0604020202020204" pitchFamily="34" charset="0"/>
              </a:rPr>
              <a:t>“</a:t>
            </a:r>
            <a:endParaRPr lang="en-IN" kern="100" dirty="0">
              <a:latin typeface="Aptos" panose="020B0004020202020204" pitchFamily="34" charset="0"/>
              <a:ea typeface="Aptos" panose="020B0004020202020204" pitchFamily="34" charset="0"/>
              <a:cs typeface="Latha" panose="020B0604020202020204" pitchFamily="34" charset="0"/>
            </a:endParaRP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a:t>
            </a:r>
            <a:r>
              <a:rPr lang="te-IN" kern="100" dirty="0">
                <a:effectLst/>
                <a:latin typeface="Aptos" panose="020B0004020202020204" pitchFamily="34" charset="0"/>
                <a:ea typeface="Aptos" panose="020B0004020202020204" pitchFamily="34" charset="0"/>
                <a:cs typeface="Vani" panose="02040502050405020303" pitchFamily="18" charset="0"/>
              </a:rPr>
              <a:t>వ</a:t>
            </a:r>
            <a:r>
              <a:rPr lang="te-IN" kern="100" dirty="0">
                <a:effectLst/>
                <a:latin typeface="Aptos" panose="020B0004020202020204" pitchFamily="34" charset="0"/>
                <a:ea typeface="Aptos" panose="020B0004020202020204" pitchFamily="34" charset="0"/>
                <a:cs typeface="Times New Roman" panose="02020603050405020304" pitchFamily="18" charset="0"/>
              </a:rPr>
              <a:t>" → "</a:t>
            </a:r>
            <a:r>
              <a:rPr lang="en-IN" kern="100" dirty="0" err="1">
                <a:effectLst/>
                <a:latin typeface="Times New Roman" panose="02020603050405020304" pitchFamily="18" charset="0"/>
                <a:ea typeface="Aptos" panose="020B0004020202020204" pitchFamily="34" charset="0"/>
                <a:cs typeface="Latha" panose="020B0604020202020204" pitchFamily="34" charset="0"/>
              </a:rPr>
              <a:t>va</a:t>
            </a:r>
            <a:r>
              <a:rPr lang="en-IN" kern="100" dirty="0">
                <a:effectLst/>
                <a:latin typeface="Times New Roman" panose="02020603050405020304" pitchFamily="18" charset="0"/>
                <a:ea typeface="Aptos" panose="020B0004020202020204" pitchFamily="34" charset="0"/>
                <a:cs typeface="Latha" panose="020B0604020202020204" pitchFamily="34" charset="0"/>
              </a:rPr>
              <a:t>“</a:t>
            </a:r>
            <a:endParaRPr lang="en-IN" kern="100" dirty="0">
              <a:latin typeface="Aptos" panose="020B0004020202020204" pitchFamily="34" charset="0"/>
              <a:ea typeface="Aptos" panose="020B0004020202020204" pitchFamily="34" charset="0"/>
              <a:cs typeface="Latha" panose="020B0604020202020204" pitchFamily="34" charset="0"/>
            </a:endParaRP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a:t>
            </a:r>
            <a:r>
              <a:rPr lang="te-IN" kern="100" dirty="0">
                <a:effectLst/>
                <a:latin typeface="Aptos" panose="020B0004020202020204" pitchFamily="34" charset="0"/>
                <a:ea typeface="Aptos" panose="020B0004020202020204" pitchFamily="34" charset="0"/>
                <a:cs typeface="Vani" panose="02040502050405020303" pitchFamily="18" charset="0"/>
              </a:rPr>
              <a:t>ా</a:t>
            </a:r>
            <a:r>
              <a:rPr lang="te-IN" kern="100" dirty="0">
                <a:effectLst/>
                <a:latin typeface="Aptos" panose="020B0004020202020204" pitchFamily="34" charset="0"/>
                <a:ea typeface="Aptos" panose="020B0004020202020204" pitchFamily="34" charset="0"/>
                <a:cs typeface="Times New Roman" panose="02020603050405020304" pitchFamily="18" charset="0"/>
              </a:rPr>
              <a:t>" → "</a:t>
            </a:r>
            <a:r>
              <a:rPr lang="en-IN" kern="100" dirty="0">
                <a:effectLst/>
                <a:latin typeface="Times New Roman" panose="02020603050405020304" pitchFamily="18" charset="0"/>
                <a:ea typeface="Aptos" panose="020B0004020202020204" pitchFamily="34" charset="0"/>
                <a:cs typeface="Latha" panose="020B0604020202020204" pitchFamily="34" charset="0"/>
              </a:rPr>
              <a:t>ā" (long vowel)</a:t>
            </a:r>
            <a:endParaRPr lang="en-IN" kern="100" dirty="0">
              <a:latin typeface="Aptos" panose="020B0004020202020204" pitchFamily="34" charset="0"/>
              <a:ea typeface="Aptos" panose="020B0004020202020204" pitchFamily="34" charset="0"/>
              <a:cs typeface="Latha" panose="020B0604020202020204" pitchFamily="34" charset="0"/>
            </a:endParaRP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a:t>
            </a:r>
            <a:r>
              <a:rPr lang="te-IN" kern="100" dirty="0">
                <a:effectLst/>
                <a:latin typeface="Aptos" panose="020B0004020202020204" pitchFamily="34" charset="0"/>
                <a:ea typeface="Aptos" panose="020B0004020202020204" pitchFamily="34" charset="0"/>
                <a:cs typeface="Vani" panose="02040502050405020303" pitchFamily="18" charset="0"/>
              </a:rPr>
              <a:t>ద</a:t>
            </a:r>
            <a:r>
              <a:rPr lang="te-IN" kern="100" dirty="0">
                <a:effectLst/>
                <a:latin typeface="Aptos" panose="020B0004020202020204" pitchFamily="34" charset="0"/>
                <a:ea typeface="Aptos" panose="020B0004020202020204" pitchFamily="34" charset="0"/>
                <a:cs typeface="Times New Roman" panose="02020603050405020304" pitchFamily="18" charset="0"/>
              </a:rPr>
              <a:t>" → "</a:t>
            </a:r>
            <a:r>
              <a:rPr lang="en-IN" kern="100" dirty="0">
                <a:effectLst/>
                <a:latin typeface="Times New Roman" panose="02020603050405020304" pitchFamily="18" charset="0"/>
                <a:ea typeface="Aptos" panose="020B0004020202020204" pitchFamily="34" charset="0"/>
                <a:cs typeface="Latha" panose="020B0604020202020204" pitchFamily="34" charset="0"/>
              </a:rPr>
              <a:t>da“</a:t>
            </a:r>
            <a:endParaRPr lang="en-IN" kern="100" dirty="0">
              <a:latin typeface="Aptos" panose="020B0004020202020204" pitchFamily="34" charset="0"/>
              <a:ea typeface="Aptos" panose="020B0004020202020204" pitchFamily="34" charset="0"/>
              <a:cs typeface="Latha" panose="020B0604020202020204" pitchFamily="34" charset="0"/>
            </a:endParaRP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a:t>
            </a:r>
            <a:r>
              <a:rPr lang="te-IN" kern="100" dirty="0">
                <a:effectLst/>
                <a:latin typeface="Aptos" panose="020B0004020202020204" pitchFamily="34" charset="0"/>
                <a:ea typeface="Aptos" panose="020B0004020202020204" pitchFamily="34" charset="0"/>
                <a:cs typeface="Vani" panose="02040502050405020303" pitchFamily="18" charset="0"/>
              </a:rPr>
              <a:t>ా</a:t>
            </a:r>
            <a:r>
              <a:rPr lang="te-IN" kern="100" dirty="0">
                <a:effectLst/>
                <a:latin typeface="Aptos" panose="020B0004020202020204" pitchFamily="34" charset="0"/>
                <a:ea typeface="Aptos" panose="020B0004020202020204" pitchFamily="34" charset="0"/>
                <a:cs typeface="Times New Roman" panose="02020603050405020304" pitchFamily="18" charset="0"/>
              </a:rPr>
              <a:t>" → "</a:t>
            </a:r>
            <a:r>
              <a:rPr lang="en-IN" kern="100" dirty="0">
                <a:effectLst/>
                <a:latin typeface="Times New Roman" panose="02020603050405020304" pitchFamily="18" charset="0"/>
                <a:ea typeface="Aptos" panose="020B0004020202020204" pitchFamily="34" charset="0"/>
                <a:cs typeface="Latha" panose="020B0604020202020204" pitchFamily="34" charset="0"/>
              </a:rPr>
              <a:t>ā“</a:t>
            </a:r>
            <a:endParaRPr lang="en-IN" kern="100" dirty="0">
              <a:latin typeface="Aptos" panose="020B0004020202020204" pitchFamily="34" charset="0"/>
              <a:ea typeface="Aptos" panose="020B0004020202020204" pitchFamily="34" charset="0"/>
              <a:cs typeface="Latha" panose="020B0604020202020204" pitchFamily="34" charset="0"/>
            </a:endParaRP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a:t>
            </a:r>
            <a:r>
              <a:rPr lang="te-IN" kern="100" dirty="0">
                <a:effectLst/>
                <a:latin typeface="Aptos" panose="020B0004020202020204" pitchFamily="34" charset="0"/>
                <a:ea typeface="Aptos" panose="020B0004020202020204" pitchFamily="34" charset="0"/>
                <a:cs typeface="Vani" panose="02040502050405020303" pitchFamily="18" charset="0"/>
              </a:rPr>
              <a:t>ల</a:t>
            </a:r>
            <a:r>
              <a:rPr lang="te-IN" kern="100" dirty="0">
                <a:effectLst/>
                <a:latin typeface="Aptos" panose="020B0004020202020204" pitchFamily="34" charset="0"/>
                <a:ea typeface="Aptos" panose="020B0004020202020204" pitchFamily="34" charset="0"/>
                <a:cs typeface="Times New Roman" panose="02020603050405020304" pitchFamily="18" charset="0"/>
              </a:rPr>
              <a:t>" → "</a:t>
            </a:r>
            <a:r>
              <a:rPr lang="en-IN" kern="100" dirty="0">
                <a:effectLst/>
                <a:latin typeface="Times New Roman" panose="02020603050405020304" pitchFamily="18" charset="0"/>
                <a:ea typeface="Aptos" panose="020B0004020202020204" pitchFamily="34" charset="0"/>
                <a:cs typeface="Latha" panose="020B0604020202020204" pitchFamily="34" charset="0"/>
              </a:rPr>
              <a:t>la“</a:t>
            </a:r>
            <a:endParaRPr lang="en-IN" kern="100" dirty="0">
              <a:latin typeface="Aptos" panose="020B0004020202020204" pitchFamily="34" charset="0"/>
              <a:ea typeface="Aptos" panose="020B0004020202020204" pitchFamily="34" charset="0"/>
              <a:cs typeface="Latha" panose="020B0604020202020204" pitchFamily="34" charset="0"/>
            </a:endParaRP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a:t>
            </a:r>
            <a:r>
              <a:rPr lang="te-IN" kern="100" dirty="0">
                <a:effectLst/>
                <a:latin typeface="Aptos" panose="020B0004020202020204" pitchFamily="34" charset="0"/>
                <a:ea typeface="Aptos" panose="020B0004020202020204" pitchFamily="34" charset="0"/>
                <a:cs typeface="Vani" panose="02040502050405020303" pitchFamily="18" charset="0"/>
              </a:rPr>
              <a:t>ు</a:t>
            </a:r>
            <a:r>
              <a:rPr lang="te-IN" kern="100" dirty="0">
                <a:effectLst/>
                <a:latin typeface="Aptos" panose="020B0004020202020204" pitchFamily="34" charset="0"/>
                <a:ea typeface="Aptos" panose="020B0004020202020204" pitchFamily="34" charset="0"/>
                <a:cs typeface="Times New Roman" panose="02020603050405020304" pitchFamily="18" charset="0"/>
              </a:rPr>
              <a:t>" → "</a:t>
            </a:r>
            <a:r>
              <a:rPr lang="en-IN" kern="100" dirty="0">
                <a:effectLst/>
                <a:latin typeface="Times New Roman" panose="02020603050405020304" pitchFamily="18" charset="0"/>
                <a:ea typeface="Aptos" panose="020B0004020202020204" pitchFamily="34" charset="0"/>
                <a:cs typeface="Latha" panose="020B0604020202020204" pitchFamily="34" charset="0"/>
              </a:rPr>
              <a:t>u“</a:t>
            </a: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Times New Roman" panose="02020603050405020304" pitchFamily="18" charset="0"/>
              </a:rPr>
              <a:t>3. Contextual Postprocessing:</a:t>
            </a:r>
          </a:p>
          <a:p>
            <a:pPr marL="228600" indent="2286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The transliterated text is adjusted for proper pronunciation:</a:t>
            </a:r>
            <a:endParaRPr lang="en-IN" kern="100" dirty="0">
              <a:effectLst/>
              <a:latin typeface="Aptos" panose="020B0004020202020204" pitchFamily="34" charset="0"/>
              <a:ea typeface="Aptos" panose="020B0004020202020204" pitchFamily="34" charset="0"/>
              <a:cs typeface="Latha" panose="020B0604020202020204" pitchFamily="34" charset="0"/>
            </a:endParaRPr>
          </a:p>
          <a:p>
            <a:pPr marL="457200" algn="just">
              <a:lnSpc>
                <a:spcPct val="107000"/>
              </a:lnSpc>
              <a:spcAft>
                <a:spcPts val="800"/>
              </a:spcAft>
              <a:buNone/>
            </a:pPr>
            <a:r>
              <a:rPr lang="en-IN" kern="100" dirty="0">
                <a:effectLst/>
                <a:latin typeface="Times New Roman" panose="02020603050405020304" pitchFamily="18" charset="0"/>
                <a:ea typeface="Aptos" panose="020B0004020202020204" pitchFamily="34" charset="0"/>
                <a:cs typeface="Latha" panose="020B0604020202020204" pitchFamily="34" charset="0"/>
              </a:rPr>
              <a:t>"dha" + "</a:t>
            </a:r>
            <a:r>
              <a:rPr lang="en-IN" kern="100" dirty="0" err="1">
                <a:effectLst/>
                <a:latin typeface="Times New Roman" panose="02020603050405020304" pitchFamily="18" charset="0"/>
                <a:ea typeface="Aptos" panose="020B0004020202020204" pitchFamily="34" charset="0"/>
                <a:cs typeface="Latha" panose="020B0604020202020204" pitchFamily="34" charset="0"/>
              </a:rPr>
              <a:t>na</a:t>
            </a:r>
            <a:r>
              <a:rPr lang="en-IN" kern="100" dirty="0">
                <a:effectLst/>
                <a:latin typeface="Times New Roman" panose="02020603050405020304" pitchFamily="18" charset="0"/>
                <a:ea typeface="Aptos" panose="020B0004020202020204" pitchFamily="34" charset="0"/>
                <a:cs typeface="Latha" panose="020B0604020202020204" pitchFamily="34" charset="0"/>
              </a:rPr>
              <a:t>" + "</a:t>
            </a:r>
            <a:r>
              <a:rPr lang="en-IN" kern="100" dirty="0" err="1">
                <a:effectLst/>
                <a:latin typeface="Times New Roman" panose="02020603050405020304" pitchFamily="18" charset="0"/>
                <a:ea typeface="Aptos" panose="020B0004020202020204" pitchFamily="34" charset="0"/>
                <a:cs typeface="Latha" panose="020B0604020202020204" pitchFamily="34" charset="0"/>
              </a:rPr>
              <a:t>ya</a:t>
            </a:r>
            <a:r>
              <a:rPr lang="en-IN" kern="100" dirty="0">
                <a:effectLst/>
                <a:latin typeface="Times New Roman" panose="02020603050405020304" pitchFamily="18" charset="0"/>
                <a:ea typeface="Aptos" panose="020B0004020202020204" pitchFamily="34" charset="0"/>
                <a:cs typeface="Latha" panose="020B0604020202020204" pitchFamily="34" charset="0"/>
              </a:rPr>
              <a:t>" + "</a:t>
            </a:r>
            <a:r>
              <a:rPr lang="en-IN" kern="100" dirty="0" err="1">
                <a:effectLst/>
                <a:latin typeface="Times New Roman" panose="02020603050405020304" pitchFamily="18" charset="0"/>
                <a:ea typeface="Aptos" panose="020B0004020202020204" pitchFamily="34" charset="0"/>
                <a:cs typeface="Latha" panose="020B0604020202020204" pitchFamily="34" charset="0"/>
              </a:rPr>
              <a:t>va</a:t>
            </a:r>
            <a:r>
              <a:rPr lang="en-IN" kern="100" dirty="0">
                <a:effectLst/>
                <a:latin typeface="Times New Roman" panose="02020603050405020304" pitchFamily="18" charset="0"/>
                <a:ea typeface="Aptos" panose="020B0004020202020204" pitchFamily="34" charset="0"/>
                <a:cs typeface="Latha" panose="020B0604020202020204" pitchFamily="34" charset="0"/>
              </a:rPr>
              <a:t>" + "ā" + "da" + "ā" + "la" + "u" → "</a:t>
            </a:r>
            <a:r>
              <a:rPr lang="en-IN" kern="100" dirty="0" err="1">
                <a:effectLst/>
                <a:latin typeface="Times New Roman" panose="02020603050405020304" pitchFamily="18" charset="0"/>
                <a:ea typeface="Aptos" panose="020B0004020202020204" pitchFamily="34" charset="0"/>
                <a:cs typeface="Latha" panose="020B0604020202020204" pitchFamily="34" charset="0"/>
              </a:rPr>
              <a:t>dhanyavādālu</a:t>
            </a:r>
            <a:r>
              <a:rPr lang="en-IN" kern="100" dirty="0">
                <a:effectLst/>
                <a:latin typeface="Times New Roman" panose="02020603050405020304" pitchFamily="18" charset="0"/>
                <a:ea typeface="Aptos" panose="020B0004020202020204" pitchFamily="34" charset="0"/>
                <a:cs typeface="Latha" panose="020B0604020202020204" pitchFamily="34" charset="0"/>
              </a:rPr>
              <a:t>".</a:t>
            </a:r>
            <a:endParaRPr lang="en-IN" kern="100" dirty="0">
              <a:effectLst/>
              <a:latin typeface="Aptos" panose="020B0004020202020204" pitchFamily="34" charset="0"/>
              <a:ea typeface="Aptos" panose="020B0004020202020204" pitchFamily="34" charset="0"/>
              <a:cs typeface="Latha" panose="020B0604020202020204" pitchFamily="34" charset="0"/>
            </a:endParaRPr>
          </a:p>
          <a:p>
            <a:pPr marL="228600" indent="228600" algn="just">
              <a:lnSpc>
                <a:spcPct val="107000"/>
              </a:lnSpc>
              <a:spcAft>
                <a:spcPts val="800"/>
              </a:spcAft>
              <a:buNone/>
            </a:pPr>
            <a:endParaRPr lang="en-IN" kern="100" dirty="0">
              <a:effectLst/>
              <a:latin typeface="Aptos" panose="020B0004020202020204" pitchFamily="34" charset="0"/>
              <a:ea typeface="Aptos" panose="020B0004020202020204" pitchFamily="34" charset="0"/>
              <a:cs typeface="Latha" panose="020B0604020202020204" pitchFamily="34" charset="0"/>
            </a:endParaRPr>
          </a:p>
        </p:txBody>
      </p:sp>
    </p:spTree>
    <p:extLst>
      <p:ext uri="{BB962C8B-B14F-4D97-AF65-F5344CB8AC3E}">
        <p14:creationId xmlns:p14="http://schemas.microsoft.com/office/powerpoint/2010/main" val="2839041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80DE1-3A8B-DFDA-6418-B129012310A8}"/>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C81DBE46-EF06-4EF1-852A-FD48976919D0}"/>
              </a:ext>
            </a:extLst>
          </p:cNvPr>
          <p:cNvSpPr>
            <a:spLocks noGrp="1"/>
          </p:cNvSpPr>
          <p:nvPr>
            <p:ph type="body" idx="1"/>
          </p:nvPr>
        </p:nvSpPr>
        <p:spPr>
          <a:xfrm>
            <a:off x="938499" y="408878"/>
            <a:ext cx="7633071" cy="4348975"/>
          </a:xfrm>
        </p:spPr>
        <p:txBody>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lang="en-US" altLang="en-US" sz="1800" b="1" dirty="0">
                <a:solidFill>
                  <a:schemeClr val="bg1"/>
                </a:solidFill>
                <a:latin typeface="Arial" panose="020B0604020202020204" pitchFamily="34" charset="0"/>
              </a:rPr>
              <a:t>5</a:t>
            </a:r>
            <a:r>
              <a:rPr kumimoji="0" lang="en-US" altLang="en-US" sz="1800" b="1" i="0" u="none" strike="noStrike" cap="none" normalizeH="0" baseline="0" dirty="0">
                <a:ln>
                  <a:noFill/>
                </a:ln>
                <a:solidFill>
                  <a:schemeClr val="bg1"/>
                </a:solidFill>
                <a:effectLst/>
                <a:latin typeface="Arial" panose="020B0604020202020204" pitchFamily="34" charset="0"/>
              </a:rPr>
              <a:t>.Text-to-Speech (TTS) </a:t>
            </a:r>
            <a:endParaRPr kumimoji="0" lang="en-US" altLang="en-US" sz="1800" b="0" i="0" u="none" strike="noStrike" cap="none" normalizeH="0" baseline="0" dirty="0">
              <a:ln>
                <a:noFill/>
              </a:ln>
              <a:solidFill>
                <a:schemeClr val="bg1"/>
              </a:solidFill>
              <a:effectLst/>
              <a:latin typeface="Arial" panose="020B0604020202020204" pitchFamily="34" charset="0"/>
            </a:endParaRPr>
          </a:p>
          <a:p>
            <a:r>
              <a:rPr lang="en-US" sz="1600" dirty="0"/>
              <a:t>pyttsx3 is an offline, text-to-speech (TTS) library for Python that supports multiple voices and languages. It uses speech synthesis engines like SAPI5 (Windows), NSSpeechSynthesizer (macOS), and espeak (Linux). The library allows control over speech properties such as rate, volume, and pitch. Unlike cloud-based TTS, pyttsx3 works without an internet connection, making it ideal for offline applications. It is widely used in accessibility tools, voice assistants, and automation projects.</a:t>
            </a:r>
            <a:endParaRPr lang="en-IN" sz="1600" dirty="0"/>
          </a:p>
        </p:txBody>
      </p:sp>
    </p:spTree>
    <p:extLst>
      <p:ext uri="{BB962C8B-B14F-4D97-AF65-F5344CB8AC3E}">
        <p14:creationId xmlns:p14="http://schemas.microsoft.com/office/powerpoint/2010/main" val="2725481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96">
          <a:extLst>
            <a:ext uri="{FF2B5EF4-FFF2-40B4-BE49-F238E27FC236}">
              <a16:creationId xmlns:a16="http://schemas.microsoft.com/office/drawing/2014/main" id="{3B5CA3AA-5FC6-459B-8E48-D345FE79A704}"/>
            </a:ext>
          </a:extLst>
        </p:cNvPr>
        <p:cNvGrpSpPr/>
        <p:nvPr/>
      </p:nvGrpSpPr>
      <p:grpSpPr>
        <a:xfrm>
          <a:off x="0" y="0"/>
          <a:ext cx="0" cy="0"/>
          <a:chOff x="0" y="0"/>
          <a:chExt cx="0" cy="0"/>
        </a:xfrm>
      </p:grpSpPr>
      <p:grpSp>
        <p:nvGrpSpPr>
          <p:cNvPr id="2176" name="Group 2175">
            <a:extLst>
              <a:ext uri="{FF2B5EF4-FFF2-40B4-BE49-F238E27FC236}">
                <a16:creationId xmlns:a16="http://schemas.microsoft.com/office/drawing/2014/main" id="{A17391E9-C8F1-6E56-29A6-7CB240B344D3}"/>
              </a:ext>
            </a:extLst>
          </p:cNvPr>
          <p:cNvGrpSpPr/>
          <p:nvPr/>
        </p:nvGrpSpPr>
        <p:grpSpPr>
          <a:xfrm>
            <a:off x="1255776" y="1428096"/>
            <a:ext cx="6352032" cy="2824638"/>
            <a:chOff x="1231392" y="1578864"/>
            <a:chExt cx="6352032" cy="2824638"/>
          </a:xfrm>
        </p:grpSpPr>
        <p:sp>
          <p:nvSpPr>
            <p:cNvPr id="22" name="Rectangle: Rounded Corners 21">
              <a:extLst>
                <a:ext uri="{FF2B5EF4-FFF2-40B4-BE49-F238E27FC236}">
                  <a16:creationId xmlns:a16="http://schemas.microsoft.com/office/drawing/2014/main" id="{415938A0-9B82-1E3B-7EE1-B5D509DA6140}"/>
                </a:ext>
              </a:extLst>
            </p:cNvPr>
            <p:cNvSpPr/>
            <p:nvPr/>
          </p:nvSpPr>
          <p:spPr>
            <a:xfrm>
              <a:off x="1231392" y="1805941"/>
              <a:ext cx="1469136" cy="445008"/>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Camera</a:t>
              </a:r>
              <a:endParaRPr lang="en-IN" dirty="0"/>
            </a:p>
          </p:txBody>
        </p:sp>
        <p:sp>
          <p:nvSpPr>
            <p:cNvPr id="21" name="Rectangle: Rounded Corners 20">
              <a:extLst>
                <a:ext uri="{FF2B5EF4-FFF2-40B4-BE49-F238E27FC236}">
                  <a16:creationId xmlns:a16="http://schemas.microsoft.com/office/drawing/2014/main" id="{4C5DEB06-6C18-B072-7F3D-E475B1DC5BE5}"/>
                </a:ext>
              </a:extLst>
            </p:cNvPr>
            <p:cNvSpPr/>
            <p:nvPr/>
          </p:nvSpPr>
          <p:spPr>
            <a:xfrm>
              <a:off x="3547872" y="1578864"/>
              <a:ext cx="1719072" cy="2243328"/>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Raspberry Pi</a:t>
              </a:r>
              <a:endParaRPr lang="en-IN" dirty="0"/>
            </a:p>
          </p:txBody>
        </p:sp>
        <p:cxnSp>
          <p:nvCxnSpPr>
            <p:cNvPr id="23" name="Straight Arrow Connector 22">
              <a:extLst>
                <a:ext uri="{FF2B5EF4-FFF2-40B4-BE49-F238E27FC236}">
                  <a16:creationId xmlns:a16="http://schemas.microsoft.com/office/drawing/2014/main" id="{4731E713-2413-3C6F-B62D-BCB32CB4DFEC}"/>
                </a:ext>
              </a:extLst>
            </p:cNvPr>
            <p:cNvCxnSpPr>
              <a:cxnSpLocks/>
              <a:stCxn id="22" idx="3"/>
            </p:cNvCxnSpPr>
            <p:nvPr/>
          </p:nvCxnSpPr>
          <p:spPr>
            <a:xfrm>
              <a:off x="2700528" y="2028445"/>
              <a:ext cx="816864"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4" name="Rectangle: Rounded Corners 23">
              <a:extLst>
                <a:ext uri="{FF2B5EF4-FFF2-40B4-BE49-F238E27FC236}">
                  <a16:creationId xmlns:a16="http://schemas.microsoft.com/office/drawing/2014/main" id="{A9FA5130-AE09-258A-8AC2-2C06A296D724}"/>
                </a:ext>
              </a:extLst>
            </p:cNvPr>
            <p:cNvSpPr/>
            <p:nvPr/>
          </p:nvSpPr>
          <p:spPr>
            <a:xfrm>
              <a:off x="6114288" y="3958494"/>
              <a:ext cx="1469136" cy="445008"/>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Speaker</a:t>
              </a:r>
              <a:endParaRPr lang="en-IN" dirty="0"/>
            </a:p>
          </p:txBody>
        </p:sp>
        <p:cxnSp>
          <p:nvCxnSpPr>
            <p:cNvPr id="25" name="Straight Arrow Connector 24">
              <a:extLst>
                <a:ext uri="{FF2B5EF4-FFF2-40B4-BE49-F238E27FC236}">
                  <a16:creationId xmlns:a16="http://schemas.microsoft.com/office/drawing/2014/main" id="{639374F0-E118-0660-943D-E1673C575CD2}"/>
                </a:ext>
              </a:extLst>
            </p:cNvPr>
            <p:cNvCxnSpPr>
              <a:cxnSpLocks/>
            </p:cNvCxnSpPr>
            <p:nvPr/>
          </p:nvCxnSpPr>
          <p:spPr>
            <a:xfrm>
              <a:off x="5273634" y="2028445"/>
              <a:ext cx="816864"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6" name="Rectangle: Rounded Corners 25">
              <a:extLst>
                <a:ext uri="{FF2B5EF4-FFF2-40B4-BE49-F238E27FC236}">
                  <a16:creationId xmlns:a16="http://schemas.microsoft.com/office/drawing/2014/main" id="{92B1AD36-2DD1-34B6-75D4-75112A7EAE4D}"/>
                </a:ext>
              </a:extLst>
            </p:cNvPr>
            <p:cNvSpPr/>
            <p:nvPr/>
          </p:nvSpPr>
          <p:spPr>
            <a:xfrm>
              <a:off x="6114288" y="2816923"/>
              <a:ext cx="1469136" cy="445008"/>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TTS</a:t>
              </a:r>
              <a:endParaRPr lang="en-IN" dirty="0"/>
            </a:p>
          </p:txBody>
        </p:sp>
        <p:cxnSp>
          <p:nvCxnSpPr>
            <p:cNvPr id="27" name="Straight Arrow Connector 26">
              <a:extLst>
                <a:ext uri="{FF2B5EF4-FFF2-40B4-BE49-F238E27FC236}">
                  <a16:creationId xmlns:a16="http://schemas.microsoft.com/office/drawing/2014/main" id="{E3ED1098-A695-33A3-DE27-1121B74ACE88}"/>
                </a:ext>
              </a:extLst>
            </p:cNvPr>
            <p:cNvCxnSpPr>
              <a:cxnSpLocks/>
            </p:cNvCxnSpPr>
            <p:nvPr/>
          </p:nvCxnSpPr>
          <p:spPr>
            <a:xfrm>
              <a:off x="6848856" y="3261361"/>
              <a:ext cx="0" cy="68179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34" name="Rectangle: Rounded Corners 33">
              <a:extLst>
                <a:ext uri="{FF2B5EF4-FFF2-40B4-BE49-F238E27FC236}">
                  <a16:creationId xmlns:a16="http://schemas.microsoft.com/office/drawing/2014/main" id="{7189A942-F6C8-FB50-4EA8-C63FAF93DAB4}"/>
                </a:ext>
              </a:extLst>
            </p:cNvPr>
            <p:cNvSpPr/>
            <p:nvPr/>
          </p:nvSpPr>
          <p:spPr>
            <a:xfrm>
              <a:off x="1231392" y="2816353"/>
              <a:ext cx="1469136" cy="445008"/>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Power Supply</a:t>
              </a:r>
              <a:endParaRPr lang="en-IN" dirty="0"/>
            </a:p>
          </p:txBody>
        </p:sp>
        <p:cxnSp>
          <p:nvCxnSpPr>
            <p:cNvPr id="35" name="Straight Arrow Connector 34">
              <a:extLst>
                <a:ext uri="{FF2B5EF4-FFF2-40B4-BE49-F238E27FC236}">
                  <a16:creationId xmlns:a16="http://schemas.microsoft.com/office/drawing/2014/main" id="{0B6D2E5C-7598-C71F-8245-CA6BF1AE11E2}"/>
                </a:ext>
              </a:extLst>
            </p:cNvPr>
            <p:cNvCxnSpPr>
              <a:cxnSpLocks/>
            </p:cNvCxnSpPr>
            <p:nvPr/>
          </p:nvCxnSpPr>
          <p:spPr>
            <a:xfrm>
              <a:off x="2694432" y="3037334"/>
              <a:ext cx="816864"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44" name="Rectangle: Rounded Corners 43">
              <a:extLst>
                <a:ext uri="{FF2B5EF4-FFF2-40B4-BE49-F238E27FC236}">
                  <a16:creationId xmlns:a16="http://schemas.microsoft.com/office/drawing/2014/main" id="{F91A5930-25C4-387C-D23B-62B58FD98A70}"/>
                </a:ext>
              </a:extLst>
            </p:cNvPr>
            <p:cNvSpPr/>
            <p:nvPr/>
          </p:nvSpPr>
          <p:spPr>
            <a:xfrm>
              <a:off x="6114288" y="1805941"/>
              <a:ext cx="1469136" cy="445008"/>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EasyOCR</a:t>
              </a:r>
              <a:endParaRPr lang="en-IN" dirty="0"/>
            </a:p>
          </p:txBody>
        </p:sp>
        <p:cxnSp>
          <p:nvCxnSpPr>
            <p:cNvPr id="45" name="Straight Arrow Connector 44">
              <a:extLst>
                <a:ext uri="{FF2B5EF4-FFF2-40B4-BE49-F238E27FC236}">
                  <a16:creationId xmlns:a16="http://schemas.microsoft.com/office/drawing/2014/main" id="{2E775DBF-8134-0C13-23AC-49E2A9BF6600}"/>
                </a:ext>
              </a:extLst>
            </p:cNvPr>
            <p:cNvCxnSpPr>
              <a:cxnSpLocks/>
            </p:cNvCxnSpPr>
            <p:nvPr/>
          </p:nvCxnSpPr>
          <p:spPr>
            <a:xfrm>
              <a:off x="6848856" y="2250949"/>
              <a:ext cx="0" cy="56654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sp>
        <p:nvSpPr>
          <p:cNvPr id="3" name="Google Shape;214;p44">
            <a:extLst>
              <a:ext uri="{FF2B5EF4-FFF2-40B4-BE49-F238E27FC236}">
                <a16:creationId xmlns:a16="http://schemas.microsoft.com/office/drawing/2014/main" id="{8DC58C09-144E-5ED7-F0C9-2DF9B9AB9795}"/>
              </a:ext>
            </a:extLst>
          </p:cNvPr>
          <p:cNvSpPr txBox="1">
            <a:spLocks/>
          </p:cNvSpPr>
          <p:nvPr/>
        </p:nvSpPr>
        <p:spPr>
          <a:xfrm>
            <a:off x="938500" y="445025"/>
            <a:ext cx="6669308" cy="53920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400" dirty="0">
                <a:solidFill>
                  <a:schemeClr val="accent1">
                    <a:lumMod val="75000"/>
                  </a:schemeClr>
                </a:solidFill>
                <a:latin typeface="Montserrat ExtraBold" panose="00000900000000000000" pitchFamily="2" charset="0"/>
              </a:rPr>
              <a:t>Flow Graph of our proposed idea:</a:t>
            </a:r>
          </a:p>
        </p:txBody>
      </p:sp>
      <p:cxnSp>
        <p:nvCxnSpPr>
          <p:cNvPr id="4" name="Google Shape;216;p44">
            <a:extLst>
              <a:ext uri="{FF2B5EF4-FFF2-40B4-BE49-F238E27FC236}">
                <a16:creationId xmlns:a16="http://schemas.microsoft.com/office/drawing/2014/main" id="{8CF7A232-3F49-60AC-8C04-134A8B3ECCA2}"/>
              </a:ext>
            </a:extLst>
          </p:cNvPr>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 name="Picture 1">
            <a:extLst>
              <a:ext uri="{FF2B5EF4-FFF2-40B4-BE49-F238E27FC236}">
                <a16:creationId xmlns:a16="http://schemas.microsoft.com/office/drawing/2014/main" id="{FFDBEDB8-909B-5087-76FA-3DA2AAC4AFCC}"/>
              </a:ext>
            </a:extLst>
          </p:cNvPr>
          <p:cNvPicPr>
            <a:picLocks noChangeAspect="1"/>
          </p:cNvPicPr>
          <p:nvPr/>
        </p:nvPicPr>
        <p:blipFill rotWithShape="1">
          <a:blip r:embed="rId3">
            <a:extLst>
              <a:ext uri="{28A0092B-C50C-407E-A947-70E740481C1C}">
                <a14:useLocalDpi xmlns:a14="http://schemas.microsoft.com/office/drawing/2010/main" val="0"/>
              </a:ext>
            </a:extLst>
          </a:blip>
          <a:srcRect t="6056"/>
          <a:stretch/>
        </p:blipFill>
        <p:spPr bwMode="auto">
          <a:xfrm>
            <a:off x="391299" y="1331643"/>
            <a:ext cx="8524117" cy="310984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25834381"/>
      </p:ext>
    </p:extLst>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1073</TotalTime>
  <Words>1807</Words>
  <Application>Microsoft Office PowerPoint</Application>
  <PresentationFormat>On-screen Show (16:9)</PresentationFormat>
  <Paragraphs>171</Paragraphs>
  <Slides>18</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Montserrat ExtraLight</vt:lpstr>
      <vt:lpstr>Arial</vt:lpstr>
      <vt:lpstr>Times New Roman</vt:lpstr>
      <vt:lpstr>Montserrat ExtraBold</vt:lpstr>
      <vt:lpstr>Montserrat</vt:lpstr>
      <vt:lpstr>Aptos</vt:lpstr>
      <vt:lpstr>Futuristic Background by Slidesgo</vt:lpstr>
      <vt:lpstr>Voice-Enabled Text Reader for Visually Impaired</vt:lpstr>
      <vt:lpstr>Problem Statement: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References:</vt:lpstr>
      <vt:lpstr>References:</vt:lpstr>
      <vt:lpstr>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Voice-Enabled Text Reader for Visually Impaired</dc:title>
  <dc:creator>Balaji S D</dc:creator>
  <cp:lastModifiedBy>GURU VENKATESH</cp:lastModifiedBy>
  <cp:revision>17</cp:revision>
  <dcterms:modified xsi:type="dcterms:W3CDTF">2025-04-03T13:02:21Z</dcterms:modified>
</cp:coreProperties>
</file>